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268" r:id="rId2"/>
    <p:sldId id="269" r:id="rId3"/>
    <p:sldId id="282" r:id="rId4"/>
    <p:sldId id="270" r:id="rId5"/>
    <p:sldId id="271" r:id="rId6"/>
    <p:sldId id="273" r:id="rId7"/>
    <p:sldId id="277" r:id="rId8"/>
    <p:sldId id="279" r:id="rId9"/>
    <p:sldId id="280" r:id="rId10"/>
    <p:sldId id="281" r:id="rId11"/>
    <p:sldId id="283" r:id="rId12"/>
    <p:sldId id="284" r:id="rId13"/>
    <p:sldId id="285" r:id="rId14"/>
    <p:sldId id="286" r:id="rId15"/>
    <p:sldId id="287" r:id="rId16"/>
    <p:sldId id="278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oni Bukchin" initials="YB" lastIdx="1" clrIdx="0">
    <p:extLst>
      <p:ext uri="{19B8F6BF-5375-455C-9EA6-DF929625EA0E}">
        <p15:presenceInfo xmlns:p15="http://schemas.microsoft.com/office/powerpoint/2012/main" userId="S-1-5-21-3085687993-3478669313-4251007379-3737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74684" autoAdjust="0"/>
  </p:normalViewPr>
  <p:slideViewPr>
    <p:cSldViewPr snapToGrid="0">
      <p:cViewPr varScale="1">
        <p:scale>
          <a:sx n="84" d="100"/>
          <a:sy n="84" d="100"/>
        </p:scale>
        <p:origin x="1572" y="84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2" d="100"/>
          <a:sy n="82" d="100"/>
        </p:scale>
        <p:origin x="3852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C4FB8F-ED15-48AB-97BD-17129D4E699D}" type="datetimeFigureOut">
              <a:rPr lang="en-US" smtClean="0"/>
              <a:t>6/4/2019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6B3739-9081-478F-812E-AE7CE140632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210498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C9D437-CD83-4825-AD0D-5E7B341BC79B}" type="datetimeFigureOut">
              <a:rPr lang="en-US" smtClean="0"/>
              <a:t>6/4/2019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0CF8BB-EBC7-4B8F-9632-A5A136FBB88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03696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 smtClean="0"/>
              <a:t>לוגים</a:t>
            </a:r>
            <a:endParaRPr lang="en-US" dirty="0" smtClean="0"/>
          </a:p>
          <a:p>
            <a:pPr algn="r" rtl="1"/>
            <a:r>
              <a:rPr lang="he-IL" dirty="0" smtClean="0"/>
              <a:t>אימון ותרגול</a:t>
            </a:r>
            <a:r>
              <a:rPr lang="he-IL" baseline="0" dirty="0" smtClean="0"/>
              <a:t> זה בסיס להובלה</a:t>
            </a:r>
            <a:endParaRPr lang="en-US" dirty="0" smtClean="0"/>
          </a:p>
          <a:p>
            <a:pPr algn="r" rtl="1"/>
            <a:endParaRPr lang="en-US" dirty="0" smtClean="0"/>
          </a:p>
          <a:p>
            <a:pPr algn="r" rtl="1"/>
            <a:r>
              <a:rPr lang="he-IL" dirty="0" smtClean="0"/>
              <a:t>בחרתי</a:t>
            </a:r>
            <a:r>
              <a:rPr lang="he-IL" baseline="0" dirty="0" smtClean="0"/>
              <a:t> לקרוא להרצאה "</a:t>
            </a:r>
            <a:r>
              <a:rPr lang="he-IL" b="1" baseline="0" dirty="0" smtClean="0"/>
              <a:t>הדרך מעיוורון אל האור</a:t>
            </a:r>
            <a:r>
              <a:rPr lang="he-IL" baseline="0" dirty="0" smtClean="0"/>
              <a:t>" כי זה מצב הדברים</a:t>
            </a:r>
          </a:p>
          <a:p>
            <a:pPr algn="r" rtl="1"/>
            <a:r>
              <a:rPr lang="he-IL" baseline="0" dirty="0" smtClean="0"/>
              <a:t>אנחנו באמת </a:t>
            </a:r>
            <a:r>
              <a:rPr lang="he-IL" b="1" baseline="0" dirty="0" smtClean="0"/>
              <a:t>נעבור את המסלול </a:t>
            </a:r>
            <a:r>
              <a:rPr lang="he-IL" baseline="0" dirty="0" smtClean="0"/>
              <a:t>מחוסר שליטה וחוסר וודאות </a:t>
            </a:r>
            <a:r>
              <a:rPr lang="he-IL" baseline="0" dirty="0" err="1" smtClean="0"/>
              <a:t>במע</a:t>
            </a:r>
            <a:r>
              <a:rPr lang="he-IL" baseline="0" dirty="0" smtClean="0"/>
              <a:t>' שבה לא קיימת תשתית מתאימה </a:t>
            </a:r>
            <a:r>
              <a:rPr lang="he-IL" baseline="0" dirty="0" err="1" smtClean="0"/>
              <a:t>לתיחקור</a:t>
            </a:r>
            <a:r>
              <a:rPr lang="he-IL" baseline="0" dirty="0" smtClean="0"/>
              <a:t> אירועים שמתרחשים אל מע' שמספקת כלים לשליטה מוחלטת ואף חיזוי אירועים עתידיים</a:t>
            </a:r>
          </a:p>
          <a:p>
            <a:pPr algn="r" rtl="1"/>
            <a:endParaRPr lang="he-IL" baseline="0" dirty="0" smtClean="0"/>
          </a:p>
          <a:p>
            <a:pPr algn="r" rtl="1"/>
            <a:r>
              <a:rPr lang="he-IL" baseline="0" dirty="0" smtClean="0"/>
              <a:t>חופשי תשאלו </a:t>
            </a:r>
            <a:r>
              <a:rPr lang="he-IL" b="1" baseline="0" dirty="0" smtClean="0"/>
              <a:t>שאלות</a:t>
            </a:r>
            <a:r>
              <a:rPr lang="he-IL" baseline="0" dirty="0" smtClean="0"/>
              <a:t> מכיוון שאני לא יודע אם אנחנו מאופסים מבחינת המושגים. לדוגמה גילינו שנדרש הסבר על מה זה "</a:t>
            </a:r>
            <a:r>
              <a:rPr lang="en-US" b="1" baseline="0" dirty="0" smtClean="0"/>
              <a:t>cluster</a:t>
            </a:r>
            <a:r>
              <a:rPr lang="he-IL" baseline="0" dirty="0" smtClean="0"/>
              <a:t>"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0CF8BB-EBC7-4B8F-9632-A5A136FBB880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76891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baseline="0" dirty="0" smtClean="0"/>
              <a:t>אי אפשר להכריח את המתכנת לפתוח קובץ </a:t>
            </a:r>
            <a:r>
              <a:rPr lang="en-US" baseline="0" dirty="0" smtClean="0"/>
              <a:t>log</a:t>
            </a:r>
            <a:r>
              <a:rPr lang="he-IL" baseline="0" dirty="0" smtClean="0"/>
              <a:t> בתוך </a:t>
            </a:r>
            <a:r>
              <a:rPr lang="en-US" baseline="0" dirty="0" smtClean="0"/>
              <a:t>text editor</a:t>
            </a:r>
            <a:r>
              <a:rPr lang="he-IL" baseline="0" dirty="0" smtClean="0"/>
              <a:t> ולפשפש בו. </a:t>
            </a:r>
            <a:endParaRPr lang="en-US" baseline="0" dirty="0" smtClean="0"/>
          </a:p>
          <a:p>
            <a:pPr marL="0" marR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baseline="0" dirty="0" smtClean="0"/>
              <a:t>צריך </a:t>
            </a:r>
            <a:r>
              <a:rPr lang="he-IL" b="1" baseline="0" dirty="0" smtClean="0"/>
              <a:t>ממשק</a:t>
            </a:r>
            <a:r>
              <a:rPr lang="he-IL" baseline="0" dirty="0" smtClean="0"/>
              <a:t> נוח ומתקדם </a:t>
            </a:r>
            <a:r>
              <a:rPr lang="he-IL" b="0" baseline="0" dirty="0" smtClean="0"/>
              <a:t>עם </a:t>
            </a:r>
            <a:r>
              <a:rPr lang="he-IL" b="1" baseline="0" dirty="0" smtClean="0"/>
              <a:t>יכולות </a:t>
            </a:r>
            <a:r>
              <a:rPr lang="he-IL" b="1" baseline="0" dirty="0" err="1" smtClean="0"/>
              <a:t>פילטור</a:t>
            </a:r>
            <a:r>
              <a:rPr lang="he-IL" b="1" baseline="0" dirty="0" smtClean="0"/>
              <a:t> וחיפוש!</a:t>
            </a:r>
          </a:p>
          <a:p>
            <a:pPr marL="0" marR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1" baseline="0" dirty="0" smtClean="0"/>
          </a:p>
          <a:p>
            <a:pPr marL="0" marR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baseline="0" dirty="0" smtClean="0"/>
              <a:t>Big Data</a:t>
            </a:r>
          </a:p>
          <a:p>
            <a:pPr marL="0" marR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baseline="0" dirty="0" smtClean="0"/>
              <a:t>Elastic Stack</a:t>
            </a:r>
          </a:p>
          <a:p>
            <a:pPr marL="0" marR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baseline="0" dirty="0" smtClean="0"/>
              <a:t>Prometheus</a:t>
            </a:r>
          </a:p>
          <a:p>
            <a:pPr marL="0" marR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baseline="0" dirty="0" err="1" smtClean="0"/>
              <a:t>Grafana</a:t>
            </a:r>
            <a:endParaRPr lang="en-US" b="0" dirty="0" smtClean="0"/>
          </a:p>
          <a:p>
            <a:pPr algn="r" rtl="1"/>
            <a:r>
              <a:rPr lang="en-US" dirty="0" smtClean="0"/>
              <a:t>Microsoft Azure</a:t>
            </a:r>
            <a:r>
              <a:rPr lang="en-US" baseline="0" dirty="0" smtClean="0"/>
              <a:t> Operations Management Suite</a:t>
            </a:r>
          </a:p>
          <a:p>
            <a:pPr algn="r" rtl="1"/>
            <a:r>
              <a:rPr lang="en-US" baseline="0" dirty="0" smtClean="0"/>
              <a:t>Tableau</a:t>
            </a:r>
          </a:p>
          <a:p>
            <a:pPr algn="r" rtl="1"/>
            <a:endParaRPr lang="en-US" baseline="0" dirty="0" smtClean="0"/>
          </a:p>
          <a:p>
            <a:pPr algn="r" rt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0CF8BB-EBC7-4B8F-9632-A5A136FBB880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21220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b="1" dirty="0" smtClean="0"/>
              <a:t>2. מבנה ספריות לוגים ושיטת העבודה שלהן</a:t>
            </a:r>
          </a:p>
          <a:p>
            <a:pPr algn="r" rtl="1"/>
            <a:endParaRPr lang="he-IL" b="0" dirty="0" smtClean="0"/>
          </a:p>
          <a:p>
            <a:pPr algn="r" rtl="1"/>
            <a:r>
              <a:rPr lang="he-IL" b="0" dirty="0" smtClean="0"/>
              <a:t>שדרן</a:t>
            </a:r>
          </a:p>
          <a:p>
            <a:pPr algn="r" rtl="1"/>
            <a:r>
              <a:rPr lang="he-IL" b="0" dirty="0" smtClean="0"/>
              <a:t>קולט</a:t>
            </a:r>
            <a:r>
              <a:rPr lang="he-IL" b="0" baseline="0" dirty="0" smtClean="0"/>
              <a:t>-מסנן</a:t>
            </a:r>
            <a:endParaRPr lang="en-US" b="0" baseline="0" dirty="0" smtClean="0"/>
          </a:p>
          <a:p>
            <a:pPr algn="r" rtl="1"/>
            <a:r>
              <a:rPr lang="he-IL" b="0" baseline="0" dirty="0" smtClean="0"/>
              <a:t>כותב</a:t>
            </a:r>
            <a:endParaRPr lang="en-US" b="0" baseline="0" dirty="0" smtClean="0"/>
          </a:p>
          <a:p>
            <a:pPr algn="r" rtl="1"/>
            <a:endParaRPr lang="en-US" b="0" baseline="0" dirty="0" smtClean="0"/>
          </a:p>
          <a:p>
            <a:pPr algn="r" rtl="1"/>
            <a:r>
              <a:rPr lang="he-IL" b="0" baseline="0" dirty="0" smtClean="0"/>
              <a:t>הם עצמאים אך יודעים לעבוד אחד עם השני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0CF8BB-EBC7-4B8F-9632-A5A136FBB880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15163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 smtClean="0"/>
              <a:t>בקוד</a:t>
            </a:r>
          </a:p>
          <a:p>
            <a:pPr algn="r" rtl="1"/>
            <a:r>
              <a:rPr lang="he-IL" dirty="0" smtClean="0"/>
              <a:t>פשוט לקבל </a:t>
            </a:r>
            <a:r>
              <a:rPr lang="he-IL" dirty="0" err="1" smtClean="0"/>
              <a:t>אינסטנס</a:t>
            </a:r>
            <a:r>
              <a:rPr lang="he-IL" baseline="0" dirty="0" smtClean="0"/>
              <a:t> של </a:t>
            </a:r>
            <a:r>
              <a:rPr lang="he-IL" baseline="0" dirty="0" err="1" smtClean="0"/>
              <a:t>לוגר</a:t>
            </a:r>
            <a:r>
              <a:rPr lang="he-IL" baseline="0" dirty="0" smtClean="0"/>
              <a:t> מה-</a:t>
            </a:r>
            <a:r>
              <a:rPr lang="en-US" baseline="0" dirty="0" smtClean="0"/>
              <a:t>Log Manager</a:t>
            </a:r>
          </a:p>
          <a:p>
            <a:pPr algn="r" rtl="1"/>
            <a:endParaRPr lang="he-IL" baseline="0" dirty="0" smtClean="0"/>
          </a:p>
          <a:p>
            <a:pPr algn="r" rtl="1"/>
            <a:r>
              <a:rPr lang="he-IL" baseline="0" dirty="0" smtClean="0"/>
              <a:t>אח"כ בפונקציה עצמה פשוט לכתוב ללוג את ההודעה</a:t>
            </a:r>
          </a:p>
          <a:p>
            <a:pPr algn="r" rtl="1"/>
            <a:r>
              <a:rPr lang="he-IL" b="1" baseline="0" dirty="0" smtClean="0"/>
              <a:t>חשוב מאוד</a:t>
            </a:r>
            <a:r>
              <a:rPr lang="he-IL" baseline="0" dirty="0" smtClean="0"/>
              <a:t>: לא ליצור מעטפות או </a:t>
            </a:r>
            <a:r>
              <a:rPr lang="en-US" baseline="0" dirty="0" smtClean="0"/>
              <a:t>wrappers</a:t>
            </a:r>
            <a:r>
              <a:rPr lang="he-IL" baseline="0" dirty="0" smtClean="0"/>
              <a:t> משלך על </a:t>
            </a:r>
            <a:r>
              <a:rPr lang="he-IL" baseline="0" dirty="0" err="1" smtClean="0"/>
              <a:t>הלוגר</a:t>
            </a:r>
            <a:r>
              <a:rPr lang="he-IL" baseline="0" dirty="0" smtClean="0"/>
              <a:t>, פשוט לכתוב אליו, אחרת זה הורס ומבטל את יכולת </a:t>
            </a:r>
            <a:r>
              <a:rPr lang="he-IL" baseline="0" dirty="0" err="1" smtClean="0"/>
              <a:t>הפילטור</a:t>
            </a:r>
            <a:endParaRPr lang="he-IL" baseline="0" dirty="0" smtClean="0"/>
          </a:p>
          <a:p>
            <a:pPr algn="r" rtl="1"/>
            <a:r>
              <a:rPr lang="he-IL" baseline="0" dirty="0" smtClean="0"/>
              <a:t>הקונפיגורציה יושבת ליד קובץ הריצה </a:t>
            </a:r>
            <a:r>
              <a:rPr lang="en-US" baseline="0" dirty="0" smtClean="0"/>
              <a:t>exe/svc</a:t>
            </a:r>
            <a:endParaRPr lang="he-IL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0CF8BB-EBC7-4B8F-9632-A5A136FBB880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37636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b="0" dirty="0" smtClean="0"/>
              <a:t>בקונפיגורציה:</a:t>
            </a:r>
          </a:p>
          <a:p>
            <a:pPr algn="r" rtl="1"/>
            <a:r>
              <a:rPr lang="he-IL" b="0" dirty="0" smtClean="0"/>
              <a:t>קולט</a:t>
            </a:r>
            <a:r>
              <a:rPr lang="he-IL" b="0" baseline="0" dirty="0" smtClean="0"/>
              <a:t>-מסנן</a:t>
            </a:r>
          </a:p>
          <a:p>
            <a:pPr algn="r" rtl="1"/>
            <a:endParaRPr lang="he-IL" b="0" baseline="0" dirty="0" smtClean="0"/>
          </a:p>
          <a:p>
            <a:pPr algn="r" rtl="1"/>
            <a:r>
              <a:rPr lang="he-IL" b="0" baseline="0" dirty="0" smtClean="0"/>
              <a:t>שם </a:t>
            </a:r>
            <a:r>
              <a:rPr lang="he-IL" b="0" baseline="0" dirty="0" err="1" smtClean="0"/>
              <a:t>הלוגר</a:t>
            </a:r>
            <a:r>
              <a:rPr lang="he-IL" b="0" baseline="0" dirty="0" smtClean="0"/>
              <a:t> מקושר ל-</a:t>
            </a:r>
            <a:r>
              <a:rPr lang="en-US" b="0" baseline="0" dirty="0" smtClean="0"/>
              <a:t>namespace</a:t>
            </a:r>
            <a:r>
              <a:rPr lang="he-IL" b="0" baseline="0" dirty="0" smtClean="0"/>
              <a:t> של </a:t>
            </a:r>
            <a:r>
              <a:rPr lang="he-IL" b="0" baseline="0" dirty="0" err="1" smtClean="0"/>
              <a:t>הקלאסים</a:t>
            </a:r>
            <a:r>
              <a:rPr lang="he-IL" b="0" baseline="0" dirty="0" smtClean="0"/>
              <a:t> שהוא קולט (מקבל </a:t>
            </a:r>
            <a:r>
              <a:rPr lang="en-US" b="0" baseline="0" dirty="0" smtClean="0"/>
              <a:t>wildcard</a:t>
            </a:r>
            <a:r>
              <a:rPr lang="he-IL" b="0" baseline="0" dirty="0" smtClean="0"/>
              <a:t>)</a:t>
            </a:r>
          </a:p>
          <a:p>
            <a:pPr algn="r" rtl="1"/>
            <a:r>
              <a:rPr lang="he-IL" b="0" baseline="0" dirty="0" smtClean="0"/>
              <a:t>ניתן להגדיר מספר יעדים </a:t>
            </a:r>
            <a:r>
              <a:rPr lang="he-IL" b="0" baseline="0" dirty="0" err="1" smtClean="0"/>
              <a:t>ללוגר</a:t>
            </a:r>
            <a:r>
              <a:rPr lang="he-IL" b="0" baseline="0" smtClean="0"/>
              <a:t> אחד</a:t>
            </a:r>
            <a:endParaRPr lang="en-US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0CF8BB-EBC7-4B8F-9632-A5A136FBB880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24208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baseline="0" dirty="0" smtClean="0"/>
              <a:t>פורמטים, </a:t>
            </a:r>
            <a:r>
              <a:rPr lang="he-IL" baseline="0" dirty="0" err="1" smtClean="0"/>
              <a:t>פלאגאינים</a:t>
            </a:r>
            <a:r>
              <a:rPr lang="he-IL" baseline="0" dirty="0" smtClean="0"/>
              <a:t>.  </a:t>
            </a:r>
            <a:endParaRPr lang="en-US" baseline="0" dirty="0" smtClean="0"/>
          </a:p>
          <a:p>
            <a:pPr marL="0" marR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baseline="0" dirty="0" smtClean="0"/>
              <a:t>(</a:t>
            </a:r>
            <a:r>
              <a:rPr lang="he-IL" b="1" baseline="0" dirty="0" smtClean="0"/>
              <a:t>ביצועים</a:t>
            </a:r>
            <a:r>
              <a:rPr lang="he-IL" baseline="0" dirty="0" smtClean="0"/>
              <a:t> של המערכת הפעלה עצמה שבה רצה האפליקציה בזמן שהתרחש אירוע מסוים בתוך האפליקציה)</a:t>
            </a:r>
          </a:p>
          <a:p>
            <a:pPr algn="r" rt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0CF8BB-EBC7-4B8F-9632-A5A136FBB880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85406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 smtClean="0"/>
              <a:t>הדגמה</a:t>
            </a:r>
          </a:p>
          <a:p>
            <a:pPr algn="r" rtl="1"/>
            <a:r>
              <a:rPr lang="en-US" dirty="0" err="1" smtClean="0"/>
              <a:t>Cmd</a:t>
            </a:r>
            <a:endParaRPr lang="en-US" dirty="0" smtClean="0"/>
          </a:p>
          <a:p>
            <a:pPr algn="r" rtl="1"/>
            <a:r>
              <a:rPr lang="en-US" dirty="0" smtClean="0"/>
              <a:t>Start Elastic</a:t>
            </a:r>
          </a:p>
          <a:p>
            <a:pPr algn="r" rtl="1"/>
            <a:r>
              <a:rPr lang="en-US" dirty="0" err="1" smtClean="0"/>
              <a:t>Kibana</a:t>
            </a:r>
            <a:r>
              <a:rPr lang="en-US" dirty="0" smtClean="0"/>
              <a:t> – show it is EMPTY</a:t>
            </a:r>
          </a:p>
          <a:p>
            <a:pPr algn="r" rtl="1"/>
            <a:endParaRPr lang="en-US" dirty="0" smtClean="0"/>
          </a:p>
          <a:p>
            <a:pPr algn="r" rtl="1"/>
            <a:r>
              <a:rPr lang="en-US" dirty="0" smtClean="0"/>
              <a:t>Start </a:t>
            </a:r>
            <a:r>
              <a:rPr lang="en-US" dirty="0" err="1" smtClean="0"/>
              <a:t>winlogbeat</a:t>
            </a:r>
            <a:r>
              <a:rPr lang="en-US" dirty="0" smtClean="0"/>
              <a:t> – show</a:t>
            </a:r>
            <a:r>
              <a:rPr lang="en-US" baseline="0" dirty="0" smtClean="0"/>
              <a:t> in Elastic it start to load</a:t>
            </a:r>
            <a:endParaRPr lang="en-US" dirty="0" smtClean="0"/>
          </a:p>
          <a:p>
            <a:pPr algn="r" rtl="1"/>
            <a:endParaRPr lang="he-IL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0CF8BB-EBC7-4B8F-9632-A5A136FBB880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02304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 smtClean="0"/>
              <a:t>לסיכום: </a:t>
            </a:r>
          </a:p>
          <a:p>
            <a:pPr algn="r" rtl="1"/>
            <a:r>
              <a:rPr lang="he-IL" dirty="0" smtClean="0"/>
              <a:t>מורכבות המערכות כיום מחייבת כלי</a:t>
            </a:r>
            <a:r>
              <a:rPr lang="he-IL" baseline="0" dirty="0" smtClean="0"/>
              <a:t> </a:t>
            </a:r>
            <a:r>
              <a:rPr lang="he-IL" dirty="0" smtClean="0"/>
              <a:t>ניטור</a:t>
            </a:r>
            <a:r>
              <a:rPr lang="he-IL" baseline="0" dirty="0" smtClean="0"/>
              <a:t> חזק</a:t>
            </a:r>
          </a:p>
          <a:p>
            <a:pPr algn="r" rtl="1"/>
            <a:r>
              <a:rPr lang="he-IL" baseline="0" dirty="0" smtClean="0"/>
              <a:t>לחבר ספריית לוגים לאפליקציה שלך זה פשוט (3 שחקנים)</a:t>
            </a:r>
          </a:p>
          <a:p>
            <a:pPr algn="r" rtl="1"/>
            <a:r>
              <a:rPr lang="he-IL" baseline="0" dirty="0" smtClean="0"/>
              <a:t>ממשק נוח ועשיר מאפשר לנו לקבל </a:t>
            </a:r>
            <a:r>
              <a:rPr lang="en-US" baseline="0" dirty="0" smtClean="0"/>
              <a:t>insights</a:t>
            </a:r>
            <a:r>
              <a:rPr lang="he-IL" baseline="0" dirty="0" smtClean="0"/>
              <a:t> ולהגיע לפתרון בשיא המהירות וככה לשלוט בכל מה שמתרחש במערכת</a:t>
            </a:r>
          </a:p>
          <a:p>
            <a:pPr algn="r" rt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0CF8BB-EBC7-4B8F-9632-A5A136FBB880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05823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 smtClean="0"/>
              <a:t>אני אתייחס</a:t>
            </a:r>
            <a:r>
              <a:rPr lang="he-IL" baseline="0" dirty="0" smtClean="0"/>
              <a:t> 2 נושאים עיקריים: מערכות לוגים מתקדמות ונצלול לקוד (או יותר נכון לקונפיגורציה)</a:t>
            </a:r>
            <a:endParaRPr lang="en-US" baseline="0" dirty="0" smtClean="0"/>
          </a:p>
          <a:p>
            <a:pPr algn="r" rtl="1"/>
            <a:endParaRPr lang="en-US" baseline="0" dirty="0" smtClean="0"/>
          </a:p>
          <a:p>
            <a:pPr marL="0" marR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baseline="0" dirty="0" smtClean="0"/>
              <a:t>יוני מהפינה</a:t>
            </a:r>
            <a:endParaRPr lang="en-US" dirty="0" smtClean="0"/>
          </a:p>
          <a:p>
            <a:pPr algn="r" rtl="1"/>
            <a:endParaRPr lang="he-IL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0CF8BB-EBC7-4B8F-9632-A5A136FBB880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10315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b="1" dirty="0" smtClean="0"/>
              <a:t>1.  מערכות לוגים מתקדמות</a:t>
            </a:r>
            <a:r>
              <a:rPr lang="he-IL" dirty="0" smtClean="0"/>
              <a:t>..</a:t>
            </a:r>
          </a:p>
          <a:p>
            <a:pPr algn="r" rtl="1"/>
            <a:r>
              <a:rPr lang="he-IL" dirty="0" smtClean="0"/>
              <a:t>קודם כל </a:t>
            </a:r>
            <a:r>
              <a:rPr lang="he-IL" b="1" dirty="0" smtClean="0"/>
              <a:t>סיפור</a:t>
            </a:r>
            <a:r>
              <a:rPr lang="he-IL" dirty="0" smtClean="0"/>
              <a:t>:</a:t>
            </a:r>
            <a:endParaRPr lang="en-US" dirty="0" smtClean="0"/>
          </a:p>
          <a:p>
            <a:pPr algn="r" rtl="1"/>
            <a:endParaRPr lang="en-US" dirty="0" smtClean="0"/>
          </a:p>
          <a:p>
            <a:pPr algn="r" rtl="1"/>
            <a:r>
              <a:rPr lang="he-IL" dirty="0" smtClean="0"/>
              <a:t>%משהו</a:t>
            </a:r>
            <a:r>
              <a:rPr lang="he-IL" baseline="0" dirty="0" smtClean="0"/>
              <a:t>% נופל </a:t>
            </a:r>
            <a:r>
              <a:rPr lang="he-IL" dirty="0" smtClean="0"/>
              <a:t>או אפילו משהו יותר מעניין! %משהו% </a:t>
            </a:r>
            <a:r>
              <a:rPr lang="he-IL" b="1" dirty="0" smtClean="0"/>
              <a:t>איטי</a:t>
            </a:r>
            <a:r>
              <a:rPr lang="he-IL" b="1" baseline="0" dirty="0" smtClean="0"/>
              <a:t> </a:t>
            </a:r>
            <a:r>
              <a:rPr lang="he-IL" b="0" baseline="0" dirty="0" smtClean="0"/>
              <a:t>במערכת</a:t>
            </a:r>
            <a:endParaRPr lang="en-US" b="0" dirty="0" smtClean="0"/>
          </a:p>
          <a:p>
            <a:pPr algn="r" rtl="1"/>
            <a:r>
              <a:rPr lang="he-IL" b="0" dirty="0" smtClean="0"/>
              <a:t>מכירים את ההודעה?</a:t>
            </a:r>
          </a:p>
          <a:p>
            <a:pPr algn="r" rtl="1"/>
            <a:r>
              <a:rPr lang="he-IL" b="0" dirty="0" smtClean="0"/>
              <a:t>ואתה כזה: (</a:t>
            </a:r>
            <a:r>
              <a:rPr lang="he-IL" b="0" dirty="0" err="1" smtClean="0"/>
              <a:t>סלייד</a:t>
            </a:r>
            <a:r>
              <a:rPr lang="he-IL" b="0" dirty="0" smtClean="0"/>
              <a:t> הבא)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0CF8BB-EBC7-4B8F-9632-A5A136FBB880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39184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 smtClean="0"/>
              <a:t>ואתה</a:t>
            </a:r>
            <a:r>
              <a:rPr lang="he-IL" baseline="0" dirty="0" smtClean="0"/>
              <a:t> ישר נכנס לחרדות </a:t>
            </a:r>
          </a:p>
          <a:p>
            <a:pPr algn="r" rtl="1"/>
            <a:r>
              <a:rPr lang="he-IL" baseline="0" dirty="0" smtClean="0"/>
              <a:t>כי אתה יודע שאין לך מה לעשות עם זה, שאין לך איך לבדוק, שאין לך לאן לרוץ</a:t>
            </a:r>
          </a:p>
          <a:p>
            <a:pPr algn="r" rtl="1"/>
            <a:r>
              <a:rPr lang="he-IL" baseline="0" dirty="0" smtClean="0"/>
              <a:t>מרגיש אבוד ועיוור בלי תחושת שליטה של מה שקורה בבית שלך..</a:t>
            </a:r>
          </a:p>
          <a:p>
            <a:pPr algn="r" rtl="1"/>
            <a:r>
              <a:rPr lang="he-IL" baseline="0" dirty="0" smtClean="0"/>
              <a:t>     !כאשר מבחוץ המשתמשים </a:t>
            </a:r>
            <a:r>
              <a:rPr lang="he-IL" b="1" baseline="0" dirty="0" smtClean="0"/>
              <a:t>בטוחים</a:t>
            </a:r>
            <a:r>
              <a:rPr lang="he-IL" baseline="0" dirty="0" smtClean="0"/>
              <a:t> שהיחיד שיש לו שליטה והבנה בכל רגע נתון של מה שקורה שם זה </a:t>
            </a:r>
            <a:r>
              <a:rPr lang="he-IL" b="1" baseline="0" dirty="0" smtClean="0"/>
              <a:t>אתה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0CF8BB-EBC7-4B8F-9632-A5A136FBB880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3457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 smtClean="0"/>
              <a:t>אז מה עושים?</a:t>
            </a:r>
            <a:r>
              <a:rPr lang="he-IL" baseline="0" dirty="0" smtClean="0"/>
              <a:t> מדפיסים!</a:t>
            </a:r>
          </a:p>
          <a:p>
            <a:pPr algn="r" rtl="1"/>
            <a:r>
              <a:rPr lang="he-IL" baseline="0" dirty="0" smtClean="0"/>
              <a:t>מדפיסים ללוג!</a:t>
            </a:r>
            <a:endParaRPr lang="he-IL" dirty="0" smtClean="0"/>
          </a:p>
          <a:p>
            <a:pPr algn="r" rtl="1"/>
            <a:endParaRPr lang="he-IL" dirty="0" smtClean="0"/>
          </a:p>
          <a:p>
            <a:pPr algn="r" rtl="1"/>
            <a:r>
              <a:rPr lang="he-IL" dirty="0" smtClean="0"/>
              <a:t>אז מה זה לוג? </a:t>
            </a:r>
            <a:r>
              <a:rPr lang="en-US" dirty="0" smtClean="0"/>
              <a:t>What is “log”?</a:t>
            </a:r>
            <a:endParaRPr lang="he-IL" dirty="0" smtClean="0"/>
          </a:p>
          <a:p>
            <a:pPr algn="r" rtl="1"/>
            <a:r>
              <a:rPr lang="he-IL" dirty="0" smtClean="0"/>
              <a:t>לא, לא כמו בשיר של </a:t>
            </a:r>
            <a:r>
              <a:rPr lang="en-US" dirty="0" err="1" smtClean="0"/>
              <a:t>Haddaway</a:t>
            </a:r>
            <a:r>
              <a:rPr lang="he-IL" dirty="0" smtClean="0"/>
              <a:t> שאמנון נזכר בו</a:t>
            </a:r>
          </a:p>
          <a:p>
            <a:pPr algn="r" rtl="1"/>
            <a:r>
              <a:rPr lang="he-IL" dirty="0" smtClean="0"/>
              <a:t>לוג זה </a:t>
            </a:r>
            <a:r>
              <a:rPr lang="he-IL" b="1" dirty="0" smtClean="0"/>
              <a:t>הודעת טקסט עם זמן </a:t>
            </a:r>
            <a:r>
              <a:rPr lang="he-IL" dirty="0" smtClean="0"/>
              <a:t>= פשוט מאוד</a:t>
            </a:r>
          </a:p>
          <a:p>
            <a:pPr algn="r" rtl="1"/>
            <a:r>
              <a:rPr lang="he-IL" dirty="0" smtClean="0"/>
              <a:t>--------------------------------------------</a:t>
            </a:r>
          </a:p>
          <a:p>
            <a:pPr algn="r" rtl="1"/>
            <a:r>
              <a:rPr lang="he-IL" dirty="0" smtClean="0"/>
              <a:t>אבל</a:t>
            </a:r>
            <a:r>
              <a:rPr lang="he-IL" baseline="0" dirty="0" smtClean="0"/>
              <a:t> כשאתה קורא את ההודעות האלה אתה מקבל תחושה ומבין בבירור איך הקוד רץ, מה ה-</a:t>
            </a:r>
            <a:r>
              <a:rPr lang="en-US" baseline="0" dirty="0" smtClean="0"/>
              <a:t>flow</a:t>
            </a:r>
            <a:r>
              <a:rPr lang="he-IL" baseline="0" dirty="0" smtClean="0"/>
              <a:t> ואיפה הוא נופל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0CF8BB-EBC7-4B8F-9632-A5A136FBB880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6222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 smtClean="0"/>
              <a:t>"שורה אחת" כל זה טוב ויפה אבל בימינו מורכבות ארכיטקטורת המערכות מבוזרות מחייבת מענה לדרישות תובעניות חדשות: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0CF8BB-EBC7-4B8F-9632-A5A136FBB880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27858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dirty="0" smtClean="0"/>
              <a:t>שכל</a:t>
            </a:r>
            <a:r>
              <a:rPr lang="he-IL" baseline="0" dirty="0" smtClean="0"/>
              <a:t> הדפסות הלוג מכל קצוות המערכת ייאספו ויאוחסנו בתוך </a:t>
            </a:r>
            <a:r>
              <a:rPr lang="he-IL" b="1" baseline="0" dirty="0" smtClean="0"/>
              <a:t>מאגר אחד מרכזי </a:t>
            </a:r>
            <a:r>
              <a:rPr lang="he-IL" b="0" baseline="0" dirty="0" smtClean="0"/>
              <a:t>(גם שרת האפליקציה הראשי </a:t>
            </a:r>
            <a:r>
              <a:rPr lang="en-US" b="0" baseline="0" dirty="0" smtClean="0"/>
              <a:t>IIS</a:t>
            </a:r>
            <a:r>
              <a:rPr lang="he-IL" b="0" baseline="0" dirty="0" smtClean="0"/>
              <a:t>, גם שרת המסמכים ב-</a:t>
            </a:r>
            <a:r>
              <a:rPr lang="en-US" b="0" baseline="0" dirty="0" smtClean="0"/>
              <a:t>Tomcat</a:t>
            </a:r>
            <a:r>
              <a:rPr lang="he-IL" b="0" baseline="0" dirty="0" smtClean="0"/>
              <a:t>, גם </a:t>
            </a:r>
            <a:r>
              <a:rPr lang="en-US" b="0" baseline="0" dirty="0" smtClean="0"/>
              <a:t>BizTalk</a:t>
            </a:r>
            <a:r>
              <a:rPr lang="he-IL" b="0" baseline="0" dirty="0" smtClean="0"/>
              <a:t>, גם </a:t>
            </a:r>
            <a:r>
              <a:rPr lang="en-US" b="0" baseline="0" dirty="0" smtClean="0"/>
              <a:t>Web</a:t>
            </a:r>
            <a:r>
              <a:rPr lang="he-IL" b="0" baseline="0" dirty="0" smtClean="0"/>
              <a:t> </a:t>
            </a:r>
            <a:r>
              <a:rPr lang="he-IL" b="0" baseline="0" dirty="0" err="1" smtClean="0"/>
              <a:t>וכו</a:t>
            </a:r>
            <a:r>
              <a:rPr lang="he-IL" b="0" baseline="0" dirty="0" smtClean="0"/>
              <a:t>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0CF8BB-EBC7-4B8F-9632-A5A136FBB880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85485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en-US" b="1" baseline="0" dirty="0" smtClean="0"/>
              <a:t>Cluster-agnostic and environment-agnostic</a:t>
            </a:r>
            <a:endParaRPr lang="he-IL" b="1" baseline="0" dirty="0" smtClean="0"/>
          </a:p>
          <a:p>
            <a:pPr algn="r" rtl="1"/>
            <a:r>
              <a:rPr lang="he-IL" b="1" baseline="0" dirty="0" smtClean="0"/>
              <a:t>תסבוכת:</a:t>
            </a:r>
            <a:r>
              <a:rPr lang="he-IL" baseline="0" dirty="0" smtClean="0"/>
              <a:t> מתכנת נאלץ להתחבר לשרת אחד לפתוח לוגים, לחפש בלוגים, להבין שזה ב-</a:t>
            </a:r>
            <a:r>
              <a:rPr lang="en-US" baseline="0" dirty="0" smtClean="0"/>
              <a:t>node</a:t>
            </a:r>
            <a:r>
              <a:rPr lang="he-IL" baseline="0" dirty="0" smtClean="0"/>
              <a:t> אחר להתנתק, להתחבר לשני לחפש שם, אח"כ לראות שהקריאה יצאה לשרת אחר בכלל והכל מהתחלה</a:t>
            </a:r>
          </a:p>
          <a:p>
            <a:pPr algn="r" rtl="1"/>
            <a:r>
              <a:rPr lang="he-IL" baseline="0" dirty="0" smtClean="0"/>
              <a:t>	ממשק </a:t>
            </a:r>
            <a:r>
              <a:rPr lang="he-IL" b="1" baseline="0" dirty="0" smtClean="0"/>
              <a:t>שמיד ייתן לנו תצוגה </a:t>
            </a:r>
            <a:r>
              <a:rPr lang="he-IL" baseline="0" dirty="0" smtClean="0"/>
              <a:t>של כל שרשרת האירועים של אותו </a:t>
            </a:r>
            <a:r>
              <a:rPr lang="en-US" baseline="0" dirty="0" smtClean="0"/>
              <a:t>session/user/entity/id</a:t>
            </a:r>
            <a:endParaRPr lang="he-IL" baseline="0" dirty="0" smtClean="0"/>
          </a:p>
          <a:p>
            <a:pPr algn="r" rt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0CF8BB-EBC7-4B8F-9632-A5A136FBB880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05970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baseline="0" dirty="0" smtClean="0"/>
              <a:t>פורמטים, </a:t>
            </a:r>
            <a:r>
              <a:rPr lang="he-IL" baseline="0" dirty="0" err="1" smtClean="0"/>
              <a:t>פלאגאינים</a:t>
            </a:r>
            <a:r>
              <a:rPr lang="he-IL" baseline="0" dirty="0" smtClean="0"/>
              <a:t>.  (</a:t>
            </a:r>
            <a:r>
              <a:rPr lang="he-IL" b="1" baseline="0" dirty="0" smtClean="0"/>
              <a:t>ביצועים</a:t>
            </a:r>
            <a:r>
              <a:rPr lang="he-IL" baseline="0" dirty="0" smtClean="0"/>
              <a:t> של המערכת הפעלה עצמה שבה רצה האפליקציה בזמן שהתרחש אירוע מסוים בתוך האפליקציה)</a:t>
            </a:r>
          </a:p>
          <a:p>
            <a:pPr algn="r" rt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0CF8BB-EBC7-4B8F-9632-A5A136FBB880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09138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755780"/>
            <a:ext cx="6858000" cy="3200400"/>
          </a:xfrm>
        </p:spPr>
        <p:txBody>
          <a:bodyPr anchor="b">
            <a:normAutofit/>
          </a:bodyPr>
          <a:lstStyle>
            <a:lvl1pPr algn="l">
              <a:lnSpc>
                <a:spcPct val="75000"/>
              </a:lnSpc>
              <a:defRPr sz="80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3956180"/>
            <a:ext cx="6858000" cy="109728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465DD-9819-4ABC-A784-477AFBA19C86}" type="datetime1">
              <a:rPr lang="en-US" smtClean="0"/>
              <a:t>6/4/2019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1E545-DA4D-4588-A168-A47EEF327FC2}" type="datetime1">
              <a:rPr lang="en-US" smtClean="0"/>
              <a:t>6/4/2019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342120" y="380999"/>
            <a:ext cx="2011680" cy="6096001"/>
          </a:xfrm>
        </p:spPr>
        <p:txBody>
          <a:bodyPr vert="eaVert"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81199" y="380999"/>
            <a:ext cx="7074859" cy="609600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B26042-7092-4D96-B3CE-E8E6CFEE88C8}" type="datetime1">
              <a:rPr lang="en-US" smtClean="0"/>
              <a:t>6/4/2019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fld id="{9729644A-97F2-4BC4-BBF7-FC141F507563}" type="datetime1">
              <a:rPr lang="en-US" smtClean="0"/>
              <a:t>6/4/2019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822960"/>
            <a:ext cx="8686800" cy="201168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2834640"/>
            <a:ext cx="8686800" cy="109728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8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06778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81200" y="1981200"/>
            <a:ext cx="4572000" cy="448056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81800" y="1981200"/>
            <a:ext cx="4572000" cy="448056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104EB7-77EC-481E-BDC6-73CA182AC952}" type="datetime1">
              <a:rPr lang="en-US" smtClean="0"/>
              <a:t>6/4/2019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81200" y="1679448"/>
            <a:ext cx="4572000" cy="830487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81200" y="2509935"/>
            <a:ext cx="4572000" cy="396706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781800" y="1679448"/>
            <a:ext cx="4572000" cy="830487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781800" y="2509935"/>
            <a:ext cx="4572000" cy="396706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16069-A392-4E44-934F-6743D63E2A4F}" type="datetime1">
              <a:rPr lang="en-US" smtClean="0"/>
              <a:t>6/4/2019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F9843-3551-47D6-BD3E-346FBDF458AF}" type="datetime1">
              <a:rPr lang="en-US" smtClean="0"/>
              <a:t>6/4/2019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C2989-19D5-42F7-8321-FE6B75231AF4}" type="datetime1">
              <a:rPr lang="en-US" smtClean="0"/>
              <a:t>6/4/2019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9420" y="408993"/>
            <a:ext cx="4800937" cy="1828800"/>
          </a:xfrm>
        </p:spPr>
        <p:txBody>
          <a:bodyPr anchor="b">
            <a:noAutofit/>
          </a:bodyPr>
          <a:lstStyle>
            <a:lvl1pPr>
              <a:defRPr sz="4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6491" y="381000"/>
            <a:ext cx="5489510" cy="57912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59420" y="2237793"/>
            <a:ext cx="4800937" cy="18288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9C03C-1F27-412D-AD0B-6423348F1B9B}" type="datetime1">
              <a:rPr lang="en-US" smtClean="0"/>
              <a:t>6/4/2019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6248" y="384048"/>
            <a:ext cx="4800600" cy="1828800"/>
          </a:xfrm>
        </p:spPr>
        <p:txBody>
          <a:bodyPr anchor="b">
            <a:noAutofit/>
          </a:bodyPr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0" y="0"/>
            <a:ext cx="6096000" cy="6858000"/>
          </a:xfrm>
          <a:ln>
            <a:noFill/>
          </a:ln>
        </p:spPr>
        <p:txBody>
          <a:bodyPr tIns="45720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56249" y="2240280"/>
            <a:ext cx="4799140" cy="18288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71200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81200" y="381000"/>
            <a:ext cx="9372600" cy="12954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81200" y="1987419"/>
            <a:ext cx="9372600" cy="44831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631790" y="5586761"/>
            <a:ext cx="280731" cy="883759"/>
          </a:xfrm>
          <a:prstGeom prst="rect">
            <a:avLst/>
          </a:prstGeom>
        </p:spPr>
        <p:txBody>
          <a:bodyPr vert="vert270" lIns="91440" tIns="45720" rIns="91440" bIns="45720" rtlCol="0" anchor="ctr"/>
          <a:lstStyle>
            <a:lvl1pPr algn="l">
              <a:defRPr sz="120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fld id="{619CFDC2-5630-4611-9BF0-0EF7C8C4398D}" type="datetime1">
              <a:rPr lang="en-US" smtClean="0"/>
              <a:t>6/4/2019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631790" y="365125"/>
            <a:ext cx="280730" cy="5139936"/>
          </a:xfrm>
          <a:prstGeom prst="rect">
            <a:avLst/>
          </a:prstGeom>
        </p:spPr>
        <p:txBody>
          <a:bodyPr vert="vert270" lIns="91440" tIns="45720" rIns="91440" bIns="45720" rtlCol="0" anchor="ctr"/>
          <a:lstStyle>
            <a:lvl1pPr algn="ctr">
              <a:defRPr sz="120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13321" y="6268940"/>
            <a:ext cx="722377" cy="2015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400" kern="1200" cap="all" baseline="0">
          <a:solidFill>
            <a:schemeClr val="accent1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914400" rtl="0" eaLnBrk="1" latinLnBrk="0" hangingPunct="1">
        <a:lnSpc>
          <a:spcPct val="90000"/>
        </a:lnSpc>
        <a:spcBef>
          <a:spcPts val="1800"/>
        </a:spcBef>
        <a:buSzPct val="100000"/>
        <a:buFont typeface="Arial" pitchFamily="34" charset="0"/>
        <a:buChar char="▪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74320" algn="l" defTabSz="914400" rtl="0" eaLnBrk="1" latinLnBrk="0" hangingPunct="1">
        <a:lnSpc>
          <a:spcPct val="90000"/>
        </a:lnSpc>
        <a:spcBef>
          <a:spcPts val="1200"/>
        </a:spcBef>
        <a:buSzPct val="100000"/>
        <a:buFont typeface="Arial" pitchFamily="34" charset="0"/>
        <a:buChar char="▪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28600" algn="l" defTabSz="914400" rtl="0" eaLnBrk="1" latinLnBrk="0" hangingPunct="1">
        <a:lnSpc>
          <a:spcPct val="90000"/>
        </a:lnSpc>
        <a:spcBef>
          <a:spcPts val="800"/>
        </a:spcBef>
        <a:buSzPct val="100000"/>
        <a:buFont typeface="Arial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indent="-18288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18288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91640" indent="-18288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874520" indent="-18288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31720" indent="-18288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jpeg"/><Relationship Id="rId7" Type="http://schemas.openxmlformats.org/officeDocument/2006/relationships/image" Target="../media/image2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jpeg"/><Relationship Id="rId9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30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otrue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jpe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83026" y="656926"/>
            <a:ext cx="6858000" cy="3200400"/>
          </a:xfrm>
        </p:spPr>
        <p:txBody>
          <a:bodyPr/>
          <a:lstStyle/>
          <a:p>
            <a:r>
              <a:rPr lang="en-US" cap="none" dirty="0" smtClean="0">
                <a:latin typeface="Assistant SemiBold" panose="00000700000000000000" pitchFamily="2" charset="-79"/>
                <a:cs typeface="Assistant SemiBold" panose="00000700000000000000" pitchFamily="2" charset="-79"/>
              </a:rPr>
              <a:t>Logs</a:t>
            </a:r>
            <a:endParaRPr lang="en-US" cap="none" dirty="0">
              <a:latin typeface="Assistant SemiBold" panose="00000700000000000000" pitchFamily="2" charset="-79"/>
              <a:cs typeface="Assistant SemiBold" panose="00000700000000000000" pitchFamily="2" charset="-79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83026" y="3857326"/>
            <a:ext cx="6858000" cy="1097280"/>
          </a:xfrm>
        </p:spPr>
        <p:txBody>
          <a:bodyPr/>
          <a:lstStyle/>
          <a:p>
            <a:r>
              <a:rPr lang="he-IL" dirty="0" smtClean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הדרך מעיוורון אל האור</a:t>
            </a:r>
            <a:endParaRPr lang="en-US" dirty="0">
              <a:latin typeface="Arimo" panose="020B0604020202020204" pitchFamily="34" charset="0"/>
              <a:ea typeface="Arimo" panose="020B0604020202020204" pitchFamily="34" charset="0"/>
              <a:cs typeface="Arimo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7275" y="2257169"/>
            <a:ext cx="3566984" cy="2409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251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50671" y="408993"/>
            <a:ext cx="5557652" cy="1828800"/>
          </a:xfrm>
        </p:spPr>
        <p:txBody>
          <a:bodyPr/>
          <a:lstStyle/>
          <a:p>
            <a:r>
              <a:rPr lang="en-US" dirty="0" smtClean="0"/>
              <a:t>Log Studio - 4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56836" y="2258166"/>
            <a:ext cx="5132071" cy="1456584"/>
          </a:xfrm>
        </p:spPr>
        <p:txBody>
          <a:bodyPr/>
          <a:lstStyle/>
          <a:p>
            <a:pPr algn="r" rtl="1"/>
            <a:r>
              <a:rPr lang="he-IL" dirty="0" smtClean="0"/>
              <a:t>ממשק נוח ומתקדם עם יכולות </a:t>
            </a:r>
            <a:r>
              <a:rPr lang="he-IL" dirty="0" err="1" smtClean="0"/>
              <a:t>פילטור</a:t>
            </a:r>
            <a:r>
              <a:rPr lang="he-IL" dirty="0" smtClean="0"/>
              <a:t> וחיפוש</a:t>
            </a:r>
            <a:endParaRPr lang="en-US" dirty="0"/>
          </a:p>
        </p:txBody>
      </p:sp>
      <p:pic>
        <p:nvPicPr>
          <p:cNvPr id="6146" name="Picture 2" descr="Image result for kiban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455" y="237543"/>
            <a:ext cx="4839335" cy="2452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Image result for kiban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885" y="2800896"/>
            <a:ext cx="3307715" cy="1860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Image result for grafana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885" y="4777740"/>
            <a:ext cx="3483610" cy="1882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98506" y="2755175"/>
            <a:ext cx="3935045" cy="1906311"/>
          </a:xfrm>
          <a:prstGeom prst="rect">
            <a:avLst/>
          </a:prstGeom>
        </p:spPr>
      </p:pic>
      <p:pic>
        <p:nvPicPr>
          <p:cNvPr id="6154" name="Picture 10" descr="Related image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9976" y="5495988"/>
            <a:ext cx="1982204" cy="1161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6" name="Picture 12" descr="Image result for prometheus db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6836" y="5197608"/>
            <a:ext cx="4011931" cy="1568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79271" y="2755175"/>
            <a:ext cx="4446271" cy="2354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5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Autofit/>
          </a:bodyPr>
          <a:lstStyle/>
          <a:p>
            <a:r>
              <a:rPr lang="en-US" dirty="0"/>
              <a:t>Three</a:t>
            </a:r>
            <a:r>
              <a:rPr lang="en-US" dirty="0" smtClean="0"/>
              <a:t> players </a:t>
            </a:r>
            <a:r>
              <a:rPr lang="en-US" dirty="0"/>
              <a:t>of logger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2124579"/>
            <a:ext cx="9372600" cy="3544701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800" cap="all" dirty="0">
                <a:ea typeface="+mj-ea"/>
                <a:cs typeface="+mj-cs"/>
              </a:rPr>
              <a:t>Broadcaster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cap="all" dirty="0">
                <a:ea typeface="+mj-ea"/>
                <a:cs typeface="+mj-cs"/>
              </a:rPr>
              <a:t>Filter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cap="all" dirty="0">
                <a:ea typeface="+mj-ea"/>
                <a:cs typeface="+mj-cs"/>
              </a:rPr>
              <a:t>Writer</a:t>
            </a:r>
            <a:r>
              <a:rPr lang="he-IL" sz="2800" dirty="0" smtClean="0"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1981200" y="4309110"/>
            <a:ext cx="1794510" cy="1554480"/>
            <a:chOff x="1981200" y="4309110"/>
            <a:chExt cx="1794510" cy="1554480"/>
          </a:xfrm>
        </p:grpSpPr>
        <p:sp>
          <p:nvSpPr>
            <p:cNvPr id="5" name="Teardrop 4"/>
            <p:cNvSpPr/>
            <p:nvPr/>
          </p:nvSpPr>
          <p:spPr>
            <a:xfrm rot="10800000">
              <a:off x="1981200" y="4309110"/>
              <a:ext cx="1794510" cy="1554480"/>
            </a:xfrm>
            <a:prstGeom prst="teardrop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074" name="Picture 2" descr="Image result for broadcast ico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95549" y="4692015"/>
              <a:ext cx="784862" cy="7848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2" name="Group 21"/>
          <p:cNvGrpSpPr/>
          <p:nvPr/>
        </p:nvGrpSpPr>
        <p:grpSpPr>
          <a:xfrm>
            <a:off x="8835390" y="4240530"/>
            <a:ext cx="1226820" cy="1143000"/>
            <a:chOff x="8835390" y="4240530"/>
            <a:chExt cx="1226820" cy="1143000"/>
          </a:xfrm>
        </p:grpSpPr>
        <p:sp>
          <p:nvSpPr>
            <p:cNvPr id="7" name="Teardrop 6"/>
            <p:cNvSpPr/>
            <p:nvPr/>
          </p:nvSpPr>
          <p:spPr>
            <a:xfrm rot="2385551">
              <a:off x="8835390" y="4240530"/>
              <a:ext cx="1226820" cy="1143000"/>
            </a:xfrm>
            <a:prstGeom prst="teardrop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224010" y="4503419"/>
              <a:ext cx="644477" cy="644477"/>
            </a:xfrm>
            <a:prstGeom prst="rect">
              <a:avLst/>
            </a:prstGeom>
          </p:spPr>
        </p:pic>
      </p:grpSp>
      <p:grpSp>
        <p:nvGrpSpPr>
          <p:cNvPr id="23" name="Group 22"/>
          <p:cNvGrpSpPr/>
          <p:nvPr/>
        </p:nvGrpSpPr>
        <p:grpSpPr>
          <a:xfrm>
            <a:off x="5212080" y="4046220"/>
            <a:ext cx="2114550" cy="1817370"/>
            <a:chOff x="5212080" y="4046220"/>
            <a:chExt cx="2114550" cy="1817370"/>
          </a:xfrm>
        </p:grpSpPr>
        <p:sp>
          <p:nvSpPr>
            <p:cNvPr id="6" name="Teardrop 5"/>
            <p:cNvSpPr/>
            <p:nvPr/>
          </p:nvSpPr>
          <p:spPr>
            <a:xfrm>
              <a:off x="5212080" y="4046220"/>
              <a:ext cx="2114550" cy="1817370"/>
            </a:xfrm>
            <a:prstGeom prst="teardrop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943600" y="4606689"/>
              <a:ext cx="723900" cy="7239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75428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1680" y="45720"/>
            <a:ext cx="8073390" cy="116586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Broadcaster (your code)</a:t>
            </a:r>
            <a:endParaRPr lang="en-US" sz="40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1680" y="4377690"/>
            <a:ext cx="7768590" cy="2560320"/>
          </a:xfrm>
        </p:spPr>
        <p:txBody>
          <a:bodyPr/>
          <a:lstStyle/>
          <a:p>
            <a:r>
              <a:rPr lang="en-US" sz="2400" dirty="0" smtClean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In your code</a:t>
            </a:r>
            <a:r>
              <a:rPr lang="en-US" sz="2400" dirty="0" smtClean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:</a:t>
            </a:r>
            <a:endParaRPr lang="en-US" sz="2400" dirty="0" smtClean="0">
              <a:latin typeface="Arimo" panose="020B0604020202020204" pitchFamily="34" charset="0"/>
              <a:ea typeface="Arimo" panose="020B0604020202020204" pitchFamily="34" charset="0"/>
              <a:cs typeface="Arimo" panose="020B0604020202020204" pitchFamily="34" charset="0"/>
            </a:endParaRPr>
          </a:p>
          <a:p>
            <a:r>
              <a:rPr lang="en-US" sz="1800" dirty="0">
                <a:solidFill>
                  <a:schemeClr val="bg2">
                    <a:lumMod val="50000"/>
                  </a:schemeClr>
                </a:solidFill>
              </a:rPr>
              <a:t>Logger</a:t>
            </a:r>
            <a:r>
              <a:rPr lang="en-US" sz="1800" dirty="0"/>
              <a:t> </a:t>
            </a:r>
            <a:r>
              <a:rPr lang="en-US" sz="1800" dirty="0" err="1"/>
              <a:t>logger</a:t>
            </a:r>
            <a:r>
              <a:rPr lang="en-US" sz="1800" dirty="0"/>
              <a:t> = </a:t>
            </a:r>
            <a:r>
              <a:rPr lang="en-US" sz="1800" dirty="0" err="1">
                <a:solidFill>
                  <a:schemeClr val="bg2">
                    <a:lumMod val="50000"/>
                  </a:schemeClr>
                </a:solidFill>
              </a:rPr>
              <a:t>LogManager</a:t>
            </a:r>
            <a:r>
              <a:rPr lang="en-US" sz="1800" dirty="0" err="1"/>
              <a:t>.GetCurrentClassLogger</a:t>
            </a:r>
            <a:r>
              <a:rPr lang="en-US" sz="1800" dirty="0" smtClean="0"/>
              <a:t>();</a:t>
            </a:r>
          </a:p>
          <a:p>
            <a:endParaRPr lang="en-US" sz="3200" dirty="0" smtClean="0">
              <a:latin typeface="Arimo" panose="020B0604020202020204" pitchFamily="34" charset="0"/>
              <a:ea typeface="Arimo" panose="020B0604020202020204" pitchFamily="34" charset="0"/>
              <a:cs typeface="Arimo" panose="020B0604020202020204" pitchFamily="34" charset="0"/>
            </a:endParaRPr>
          </a:p>
          <a:p>
            <a:r>
              <a:rPr lang="en-US" sz="3200" dirty="0" smtClean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lang="en-US" sz="2400" dirty="0" smtClean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.  .  .</a:t>
            </a:r>
          </a:p>
          <a:p>
            <a:r>
              <a:rPr lang="en-US" sz="2400" dirty="0" smtClean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just log your message:</a:t>
            </a:r>
          </a:p>
          <a:p>
            <a:r>
              <a:rPr lang="en-US" sz="1800" dirty="0" err="1"/>
              <a:t>logger.Info</a:t>
            </a:r>
            <a:r>
              <a:rPr lang="en-US" sz="1800" dirty="0"/>
              <a:t>(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>"ML transformation {0}"</a:t>
            </a:r>
            <a:r>
              <a:rPr lang="en-US" sz="1800" dirty="0"/>
              <a:t>, </a:t>
            </a:r>
            <a:r>
              <a:rPr lang="en-US" sz="1800" dirty="0" err="1"/>
              <a:t>documentTransformationContext.FileID</a:t>
            </a:r>
            <a:r>
              <a:rPr lang="en-US" sz="1800" dirty="0"/>
              <a:t>);</a:t>
            </a:r>
            <a:endParaRPr lang="en-US" sz="1800" dirty="0">
              <a:latin typeface="Arimo" panose="020B0604020202020204" pitchFamily="34" charset="0"/>
              <a:ea typeface="Arimo" panose="020B0604020202020204" pitchFamily="34" charset="0"/>
              <a:cs typeface="Arimo" panose="020B0604020202020204" pitchFamily="34" charset="0"/>
            </a:endParaRPr>
          </a:p>
        </p:txBody>
      </p:sp>
      <p:pic>
        <p:nvPicPr>
          <p:cNvPr id="7" name="Picture 2" descr="Image result for broadcast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1822" y="1504632"/>
            <a:ext cx="2873058" cy="2873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Placeholder 3"/>
          <p:cNvSpPr txBox="1">
            <a:spLocks/>
          </p:cNvSpPr>
          <p:nvPr/>
        </p:nvSpPr>
        <p:spPr>
          <a:xfrm>
            <a:off x="4983480" y="1371599"/>
            <a:ext cx="5124298" cy="2731770"/>
          </a:xfrm>
          <a:prstGeom prst="rect">
            <a:avLst/>
          </a:prstGeom>
        </p:spPr>
        <p:txBody>
          <a:bodyPr>
            <a:normAutofit/>
          </a:bodyPr>
          <a:lstStyle>
            <a:lvl1pPr marL="274320" indent="-27432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SzPct val="100000"/>
              <a:buFont typeface="Arial" pitchFamily="34" charset="0"/>
              <a:buChar char="▪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7432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3444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9164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745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rtl="1">
              <a:buNone/>
            </a:pPr>
            <a:r>
              <a:rPr lang="he-IL" sz="1800" dirty="0" smtClean="0"/>
              <a:t>שימוש בספריות לוגים נפוצות: </a:t>
            </a:r>
            <a:endParaRPr lang="en-US" sz="1800" dirty="0" smtClean="0"/>
          </a:p>
          <a:p>
            <a:pPr algn="r" rtl="1">
              <a:spcBef>
                <a:spcPts val="600"/>
              </a:spcBef>
            </a:pPr>
            <a:r>
              <a:rPr lang="en-US" sz="1800" dirty="0" err="1" smtClean="0"/>
              <a:t>NLog</a:t>
            </a:r>
            <a:endParaRPr lang="en-US" sz="1800" dirty="0" smtClean="0"/>
          </a:p>
          <a:p>
            <a:pPr algn="r" rtl="1">
              <a:spcBef>
                <a:spcPts val="600"/>
              </a:spcBef>
            </a:pPr>
            <a:r>
              <a:rPr lang="en-US" sz="1800" dirty="0" smtClean="0"/>
              <a:t>Log4Net</a:t>
            </a:r>
          </a:p>
          <a:p>
            <a:pPr marL="0" indent="0" algn="r" rtl="1">
              <a:spcBef>
                <a:spcPts val="600"/>
              </a:spcBef>
              <a:buNone/>
            </a:pPr>
            <a:r>
              <a:rPr lang="he-IL" sz="1800" dirty="0" err="1" smtClean="0"/>
              <a:t>הלוגר</a:t>
            </a:r>
            <a:r>
              <a:rPr lang="he-IL" sz="1800" dirty="0" smtClean="0"/>
              <a:t> פשוט משדר הודעה על אירוע בפונקציה שלך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817758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490" y="91440"/>
            <a:ext cx="9372600" cy="1104900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4000" dirty="0" smtClean="0"/>
              <a:t>Filter (logger)</a:t>
            </a:r>
            <a:endParaRPr lang="en-US" sz="4000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8360" y="1544200"/>
            <a:ext cx="2627750" cy="2627750"/>
          </a:xfrm>
          <a:prstGeom prst="rect">
            <a:avLst/>
          </a:prstGeom>
        </p:spPr>
      </p:pic>
      <p:sp>
        <p:nvSpPr>
          <p:cNvPr id="13" name="Text Placeholder 2"/>
          <p:cNvSpPr txBox="1">
            <a:spLocks/>
          </p:cNvSpPr>
          <p:nvPr/>
        </p:nvSpPr>
        <p:spPr>
          <a:xfrm>
            <a:off x="2118360" y="4496950"/>
            <a:ext cx="8900160" cy="25439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7432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SzPct val="100000"/>
              <a:buFont typeface="Arial" pitchFamily="34" charset="0"/>
              <a:buChar char="▪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7432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3444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9164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745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dirty="0" smtClean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In </a:t>
            </a:r>
            <a:r>
              <a:rPr lang="en-US" dirty="0" err="1" smtClean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config</a:t>
            </a:r>
            <a:r>
              <a:rPr lang="en-US" dirty="0" smtClean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: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800" dirty="0" smtClean="0"/>
              <a:t>&lt;rules&gt;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800" dirty="0" smtClean="0"/>
              <a:t>       &lt;</a:t>
            </a:r>
            <a:r>
              <a:rPr lang="en-US" sz="1800" dirty="0">
                <a:solidFill>
                  <a:schemeClr val="bg2">
                    <a:lumMod val="50000"/>
                  </a:schemeClr>
                </a:solidFill>
              </a:rPr>
              <a:t>logger</a:t>
            </a:r>
            <a:r>
              <a:rPr lang="en-US" sz="1800" dirty="0"/>
              <a:t> name="</a:t>
            </a:r>
            <a:r>
              <a:rPr lang="en-US" sz="1800" b="1" dirty="0"/>
              <a:t>*</a:t>
            </a:r>
            <a:r>
              <a:rPr lang="en-US" sz="1800" dirty="0"/>
              <a:t>" </a:t>
            </a:r>
            <a:r>
              <a:rPr lang="en-US" sz="1800" dirty="0" err="1">
                <a:solidFill>
                  <a:schemeClr val="bg2">
                    <a:lumMod val="50000"/>
                  </a:schemeClr>
                </a:solidFill>
              </a:rPr>
              <a:t>writeTo</a:t>
            </a:r>
            <a:r>
              <a:rPr lang="en-US" sz="1800" dirty="0"/>
              <a:t>="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</a:rPr>
              <a:t>AppAsyncTarget,EventLogAsyncTarget</a:t>
            </a:r>
            <a:r>
              <a:rPr lang="en-US" sz="1800" dirty="0"/>
              <a:t>" /&gt;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800" dirty="0"/>
              <a:t>&lt;/rules&gt;</a:t>
            </a:r>
          </a:p>
          <a:p>
            <a:pPr marL="0" indent="0">
              <a:spcBef>
                <a:spcPts val="600"/>
              </a:spcBef>
              <a:buNone/>
            </a:pPr>
            <a:endParaRPr lang="en-US" sz="3200" dirty="0" smtClean="0">
              <a:latin typeface="Arimo" panose="020B0604020202020204" pitchFamily="34" charset="0"/>
              <a:ea typeface="Arimo" panose="020B0604020202020204" pitchFamily="34" charset="0"/>
              <a:cs typeface="Arimo" panose="020B0604020202020204" pitchFamily="34" charset="0"/>
            </a:endParaRPr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4997570" y="1371599"/>
            <a:ext cx="5395958" cy="2731770"/>
          </a:xfrm>
          <a:prstGeom prst="rect">
            <a:avLst/>
          </a:prstGeom>
        </p:spPr>
        <p:txBody>
          <a:bodyPr>
            <a:normAutofit/>
          </a:bodyPr>
          <a:lstStyle>
            <a:lvl1pPr marL="274320" indent="-27432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SzPct val="100000"/>
              <a:buFont typeface="Arial" pitchFamily="34" charset="0"/>
              <a:buChar char="▪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7432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3444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9164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745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rtl="1">
              <a:buNone/>
            </a:pPr>
            <a:r>
              <a:rPr lang="he-IL" sz="1800" dirty="0" smtClean="0"/>
              <a:t>הרכיב שמגדיר </a:t>
            </a:r>
            <a:r>
              <a:rPr lang="he-IL" sz="1800" dirty="0" err="1" smtClean="0"/>
              <a:t>לוגר</a:t>
            </a:r>
            <a:r>
              <a:rPr lang="he-IL" sz="1800" dirty="0" smtClean="0"/>
              <a:t> ומאפשר לסנן הודעות לפי </a:t>
            </a:r>
            <a:r>
              <a:rPr lang="en-US" sz="1800" dirty="0" smtClean="0"/>
              <a:t>namespace</a:t>
            </a:r>
          </a:p>
          <a:p>
            <a:pPr marL="0" indent="0" algn="r" rtl="1">
              <a:spcBef>
                <a:spcPts val="600"/>
              </a:spcBef>
              <a:buNone/>
            </a:pPr>
            <a:r>
              <a:rPr lang="he-IL" sz="1800" dirty="0" smtClean="0"/>
              <a:t>הוא מנתב את ההודעות ליעד(ים) (</a:t>
            </a:r>
            <a:r>
              <a:rPr lang="en-US" sz="1800" dirty="0" smtClean="0"/>
              <a:t>outputs</a:t>
            </a:r>
            <a:r>
              <a:rPr lang="he-IL" sz="1800" dirty="0" smtClean="0"/>
              <a:t>) מתאימים</a:t>
            </a:r>
            <a:endParaRPr lang="en-US" sz="1800" dirty="0" smtClean="0"/>
          </a:p>
        </p:txBody>
      </p:sp>
    </p:spTree>
    <p:extLst>
      <p:ext uri="{BB962C8B-B14F-4D97-AF65-F5344CB8AC3E}">
        <p14:creationId xmlns:p14="http://schemas.microsoft.com/office/powerpoint/2010/main" val="25238610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2183" y="148590"/>
            <a:ext cx="5557652" cy="1068705"/>
          </a:xfrm>
        </p:spPr>
        <p:txBody>
          <a:bodyPr/>
          <a:lstStyle/>
          <a:p>
            <a:r>
              <a:rPr lang="en-US" sz="4000" dirty="0" smtClean="0"/>
              <a:t>Writer (target)</a:t>
            </a:r>
            <a:endParaRPr lang="en-US" sz="40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17770" y="1371599"/>
            <a:ext cx="5124298" cy="2731770"/>
          </a:xfrm>
        </p:spPr>
        <p:txBody>
          <a:bodyPr>
            <a:normAutofit lnSpcReduction="10000"/>
          </a:bodyPr>
          <a:lstStyle/>
          <a:p>
            <a:pPr algn="r" rtl="1"/>
            <a:r>
              <a:rPr lang="he-IL" sz="1800" dirty="0" smtClean="0"/>
              <a:t>הרכיב שכותב את הודעת הלוג ליעד: </a:t>
            </a:r>
            <a:endParaRPr lang="en-US" sz="1800" dirty="0" smtClean="0"/>
          </a:p>
          <a:p>
            <a:pPr marL="285750" indent="-285750" algn="r" rtl="1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 smtClean="0"/>
              <a:t>File</a:t>
            </a:r>
          </a:p>
          <a:p>
            <a:pPr marL="285750" indent="-285750" algn="r" rtl="1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 smtClean="0"/>
              <a:t>Event log</a:t>
            </a:r>
            <a:endParaRPr lang="en-US" sz="1800" dirty="0"/>
          </a:p>
          <a:p>
            <a:pPr marL="285750" indent="-285750" algn="r" rtl="1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 smtClean="0"/>
              <a:t>Console</a:t>
            </a:r>
          </a:p>
          <a:p>
            <a:pPr marL="285750" indent="-285750" algn="r" rtl="1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 smtClean="0"/>
              <a:t>Mail (</a:t>
            </a:r>
            <a:r>
              <a:rPr lang="en-US" sz="1800" dirty="0" err="1" smtClean="0"/>
              <a:t>smtp</a:t>
            </a:r>
            <a:r>
              <a:rPr lang="en-US" sz="1800" dirty="0" smtClean="0"/>
              <a:t>)</a:t>
            </a:r>
          </a:p>
          <a:p>
            <a:pPr marL="285750" indent="-285750" algn="r" rtl="1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 smtClean="0"/>
              <a:t>Database</a:t>
            </a:r>
          </a:p>
          <a:p>
            <a:pPr marL="285750" indent="-285750" algn="r" rtl="1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 err="1" smtClean="0"/>
              <a:t>Async</a:t>
            </a:r>
            <a:endParaRPr lang="en-US" sz="1800" dirty="0" smtClean="0"/>
          </a:p>
          <a:p>
            <a:pPr marL="285750" indent="-285750" algn="r" rtl="1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 smtClean="0"/>
              <a:t>Queue</a:t>
            </a:r>
          </a:p>
          <a:p>
            <a:pPr marL="285750" indent="-285750" algn="r" rtl="1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 smtClean="0"/>
              <a:t>custom extended targets</a:t>
            </a:r>
          </a:p>
          <a:p>
            <a:pPr algn="r" rtl="1"/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3623" y="1320163"/>
            <a:ext cx="2870175" cy="2870175"/>
          </a:xfrm>
          <a:prstGeom prst="rect">
            <a:avLst/>
          </a:prstGeom>
        </p:spPr>
      </p:pic>
      <p:sp>
        <p:nvSpPr>
          <p:cNvPr id="10" name="Text Placeholder 2"/>
          <p:cNvSpPr txBox="1">
            <a:spLocks/>
          </p:cNvSpPr>
          <p:nvPr/>
        </p:nvSpPr>
        <p:spPr>
          <a:xfrm>
            <a:off x="2019148" y="4396077"/>
            <a:ext cx="8702192" cy="26448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7432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SzPct val="100000"/>
              <a:buFont typeface="Arial" pitchFamily="34" charset="0"/>
              <a:buChar char="▪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7432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3444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9164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745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In </a:t>
            </a:r>
            <a:r>
              <a:rPr lang="en-US" dirty="0" err="1" smtClean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config</a:t>
            </a:r>
            <a:r>
              <a:rPr lang="en-US" dirty="0" smtClean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: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800" dirty="0"/>
              <a:t>&lt;</a:t>
            </a:r>
            <a:r>
              <a:rPr lang="en-US" sz="1800" dirty="0">
                <a:solidFill>
                  <a:schemeClr val="bg2">
                    <a:lumMod val="50000"/>
                  </a:schemeClr>
                </a:solidFill>
              </a:rPr>
              <a:t>target</a:t>
            </a:r>
            <a:r>
              <a:rPr lang="en-US" sz="1800" dirty="0"/>
              <a:t> name="</a:t>
            </a:r>
            <a:r>
              <a:rPr lang="en-US" sz="1800" dirty="0" err="1"/>
              <a:t>EventLogAsyncTarget</a:t>
            </a:r>
            <a:r>
              <a:rPr lang="en-US" sz="1800" dirty="0"/>
              <a:t>" </a:t>
            </a:r>
            <a:r>
              <a:rPr lang="en-US" sz="1800" dirty="0" err="1"/>
              <a:t>xsi:type</a:t>
            </a:r>
            <a:r>
              <a:rPr lang="en-US" sz="1800" dirty="0"/>
              <a:t>="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</a:rPr>
              <a:t>AsyncWrapper</a:t>
            </a:r>
            <a:r>
              <a:rPr lang="en-US" sz="1800" dirty="0"/>
              <a:t>"&gt;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800" dirty="0" smtClean="0"/>
              <a:t>      &lt;</a:t>
            </a:r>
            <a:r>
              <a:rPr lang="en-US" sz="1800" dirty="0">
                <a:solidFill>
                  <a:schemeClr val="bg2">
                    <a:lumMod val="50000"/>
                  </a:schemeClr>
                </a:solidFill>
              </a:rPr>
              <a:t>target</a:t>
            </a:r>
            <a:r>
              <a:rPr lang="en-US" sz="1800" dirty="0"/>
              <a:t> </a:t>
            </a:r>
            <a:r>
              <a:rPr lang="en-US" sz="1800" dirty="0" err="1"/>
              <a:t>xsi:type</a:t>
            </a:r>
            <a:r>
              <a:rPr lang="en-US" sz="1800" dirty="0"/>
              <a:t>="</a:t>
            </a:r>
            <a:r>
              <a:rPr lang="en-US" sz="1800" dirty="0" err="1"/>
              <a:t>RetryingWrapper</a:t>
            </a:r>
            <a:r>
              <a:rPr lang="en-US" sz="1800" dirty="0"/>
              <a:t>"&gt;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800" dirty="0"/>
              <a:t>   </a:t>
            </a:r>
            <a:r>
              <a:rPr lang="en-US" sz="1800" dirty="0" smtClean="0"/>
              <a:t>       </a:t>
            </a:r>
            <a:r>
              <a:rPr lang="en-US" sz="1800" dirty="0"/>
              <a:t>&lt;</a:t>
            </a:r>
            <a:r>
              <a:rPr lang="en-US" sz="1800" dirty="0">
                <a:solidFill>
                  <a:schemeClr val="bg2">
                    <a:lumMod val="50000"/>
                  </a:schemeClr>
                </a:solidFill>
              </a:rPr>
              <a:t>target</a:t>
            </a:r>
            <a:r>
              <a:rPr lang="en-US" sz="1800" dirty="0"/>
              <a:t> </a:t>
            </a:r>
            <a:r>
              <a:rPr lang="en-US" sz="1800" dirty="0" err="1"/>
              <a:t>xsi:type</a:t>
            </a:r>
            <a:r>
              <a:rPr lang="en-US" sz="1800" dirty="0"/>
              <a:t>="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</a:rPr>
              <a:t>EventLog</a:t>
            </a:r>
            <a:r>
              <a:rPr lang="en-US" sz="1800" dirty="0"/>
              <a:t>" source="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>${</a:t>
            </a:r>
            <a:r>
              <a:rPr lang="en-US" sz="1800" dirty="0" err="1">
                <a:solidFill>
                  <a:schemeClr val="accent5">
                    <a:lumMod val="75000"/>
                  </a:schemeClr>
                </a:solidFill>
              </a:rPr>
              <a:t>EventSource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>}</a:t>
            </a:r>
            <a:r>
              <a:rPr lang="en-US" sz="1800" dirty="0"/>
              <a:t>" </a:t>
            </a:r>
            <a:r>
              <a:rPr lang="en-US" sz="1800" dirty="0" err="1"/>
              <a:t>machineName</a:t>
            </a:r>
            <a:r>
              <a:rPr lang="en-US" sz="1800" dirty="0"/>
              <a:t>="." /&gt;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800" dirty="0"/>
              <a:t>   </a:t>
            </a:r>
            <a:r>
              <a:rPr lang="en-US" sz="1800" dirty="0" smtClean="0"/>
              <a:t>   </a:t>
            </a:r>
            <a:r>
              <a:rPr lang="en-US" sz="1800" dirty="0"/>
              <a:t>&lt;/</a:t>
            </a:r>
            <a:r>
              <a:rPr lang="en-US" sz="1800" dirty="0">
                <a:solidFill>
                  <a:schemeClr val="bg2">
                    <a:lumMod val="50000"/>
                  </a:schemeClr>
                </a:solidFill>
              </a:rPr>
              <a:t>target</a:t>
            </a:r>
            <a:r>
              <a:rPr lang="en-US" sz="1800" dirty="0"/>
              <a:t>&gt;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800" dirty="0" smtClean="0"/>
              <a:t>&lt;/</a:t>
            </a:r>
            <a:r>
              <a:rPr lang="en-US" sz="1800" dirty="0">
                <a:solidFill>
                  <a:schemeClr val="bg2">
                    <a:lumMod val="50000"/>
                  </a:schemeClr>
                </a:solidFill>
              </a:rPr>
              <a:t>target</a:t>
            </a:r>
            <a:r>
              <a:rPr lang="en-US" sz="1800" dirty="0"/>
              <a:t>&gt;</a:t>
            </a:r>
            <a:endParaRPr lang="en-US" sz="1800" dirty="0" smtClean="0">
              <a:latin typeface="Arimo" panose="020B0604020202020204" pitchFamily="34" charset="0"/>
              <a:ea typeface="Arimo" panose="020B0604020202020204" pitchFamily="34" charset="0"/>
              <a:cs typeface="Arimo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6718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1680" y="45720"/>
            <a:ext cx="8073390" cy="116586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DEMO</a:t>
            </a:r>
            <a:endParaRPr lang="en-US" sz="4000" dirty="0"/>
          </a:p>
        </p:txBody>
      </p:sp>
      <p:sp>
        <p:nvSpPr>
          <p:cNvPr id="4" name="AutoShape 2" descr="Image result for event log"/>
          <p:cNvSpPr>
            <a:spLocks noChangeAspect="1" noChangeArrowheads="1"/>
          </p:cNvSpPr>
          <p:nvPr/>
        </p:nvSpPr>
        <p:spPr bwMode="auto">
          <a:xfrm>
            <a:off x="6727824" y="4827269"/>
            <a:ext cx="2591435" cy="2591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 Placeholder 3"/>
          <p:cNvSpPr txBox="1">
            <a:spLocks/>
          </p:cNvSpPr>
          <p:nvPr/>
        </p:nvSpPr>
        <p:spPr>
          <a:xfrm>
            <a:off x="2011680" y="1653539"/>
            <a:ext cx="5124298" cy="2731770"/>
          </a:xfrm>
          <a:prstGeom prst="rect">
            <a:avLst/>
          </a:prstGeom>
        </p:spPr>
        <p:txBody>
          <a:bodyPr>
            <a:normAutofit/>
          </a:bodyPr>
          <a:lstStyle>
            <a:lvl1pPr marL="274320" indent="-27432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SzPct val="100000"/>
              <a:buFont typeface="Arial" pitchFamily="34" charset="0"/>
              <a:buChar char="▪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7432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3444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9164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745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1800" dirty="0" smtClean="0"/>
              <a:t>Start ELK</a:t>
            </a:r>
            <a:endParaRPr lang="en-US" sz="1800" dirty="0" smtClean="0"/>
          </a:p>
          <a:p>
            <a:pPr>
              <a:spcBef>
                <a:spcPts val="600"/>
              </a:spcBef>
            </a:pPr>
            <a:r>
              <a:rPr lang="en-US" sz="1800" dirty="0" smtClean="0"/>
              <a:t>Beat</a:t>
            </a:r>
          </a:p>
          <a:p>
            <a:pPr>
              <a:spcBef>
                <a:spcPts val="600"/>
              </a:spcBef>
            </a:pPr>
            <a:r>
              <a:rPr lang="en-US" sz="1800" dirty="0" smtClean="0"/>
              <a:t>Show and search logs in browser</a:t>
            </a:r>
          </a:p>
          <a:p>
            <a:pPr>
              <a:spcBef>
                <a:spcPts val="600"/>
              </a:spcBef>
            </a:pPr>
            <a:r>
              <a:rPr lang="en-US" sz="1800" dirty="0" smtClean="0"/>
              <a:t>PROFIT!</a:t>
            </a:r>
          </a:p>
          <a:p>
            <a:pPr marL="0" indent="0">
              <a:spcBef>
                <a:spcPts val="600"/>
              </a:spcBef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247157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 it like a pro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56249" y="2240280"/>
            <a:ext cx="3730751" cy="1828800"/>
          </a:xfrm>
        </p:spPr>
        <p:txBody>
          <a:bodyPr/>
          <a:lstStyle/>
          <a:p>
            <a:r>
              <a:rPr lang="he-IL" dirty="0" smtClean="0"/>
              <a:t>כלי </a:t>
            </a:r>
            <a:r>
              <a:rPr lang="he-IL" dirty="0" err="1" smtClean="0"/>
              <a:t>תיחקור</a:t>
            </a:r>
            <a:r>
              <a:rPr lang="he-IL" dirty="0" smtClean="0"/>
              <a:t> לוגים מאפשר לך לשלוט במערכת שלך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2490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6000" cap="none" dirty="0" smtClean="0">
                <a:latin typeface="Assistant" panose="00000500000000000000" pitchFamily="2" charset="-79"/>
                <a:cs typeface="Assistant" panose="00000500000000000000" pitchFamily="2" charset="-79"/>
              </a:rPr>
              <a:t>Agenda</a:t>
            </a:r>
            <a:endParaRPr lang="en-US" sz="6000" cap="none" dirty="0">
              <a:latin typeface="Assistant" panose="00000500000000000000" pitchFamily="2" charset="-79"/>
              <a:cs typeface="Assistant" panose="00000500000000000000" pitchFamily="2" charset="-79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987419"/>
            <a:ext cx="9372600" cy="1955931"/>
          </a:xfrm>
        </p:spPr>
        <p:txBody>
          <a:bodyPr>
            <a:normAutofit/>
          </a:bodyPr>
          <a:lstStyle/>
          <a:p>
            <a:pPr marL="514350" indent="-514350" algn="r" rtl="1">
              <a:buFont typeface="+mj-lt"/>
              <a:buAutoNum type="arabicPeriod"/>
            </a:pPr>
            <a:r>
              <a:rPr lang="he-IL" sz="3200" dirty="0" smtClean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מערכות לוגים מתקדמות</a:t>
            </a:r>
          </a:p>
          <a:p>
            <a:pPr marL="514350" indent="-514350" algn="r" rtl="1">
              <a:buFont typeface="+mj-lt"/>
              <a:buAutoNum type="arabicPeriod"/>
            </a:pPr>
            <a:r>
              <a:rPr lang="he-IL" sz="3200" dirty="0" smtClean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מבנה ושיטות עבודה של ספריות לוגים </a:t>
            </a:r>
            <a:endParaRPr lang="en-US" sz="3200" dirty="0" smtClean="0">
              <a:latin typeface="Arimo" panose="020B0604020202020204" pitchFamily="34" charset="0"/>
              <a:ea typeface="Arimo" panose="020B0604020202020204" pitchFamily="34" charset="0"/>
              <a:cs typeface="Arimo" panose="020B0604020202020204" pitchFamily="34" charset="0"/>
            </a:endParaRPr>
          </a:p>
          <a:p>
            <a:pPr marL="514350" indent="-514350" algn="r" rtl="1">
              <a:buFont typeface="+mj-lt"/>
              <a:buAutoNum type="arabicPeriod"/>
            </a:pPr>
            <a:r>
              <a:rPr lang="he-IL" sz="3200" dirty="0" smtClean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דמו</a:t>
            </a:r>
            <a:endParaRPr lang="en-US" sz="3200" dirty="0" smtClean="0">
              <a:latin typeface="Arimo" panose="020B0604020202020204" pitchFamily="34" charset="0"/>
              <a:ea typeface="Arimo" panose="020B0604020202020204" pitchFamily="34" charset="0"/>
              <a:cs typeface="Arimo" panose="020B0604020202020204" pitchFamily="34" charset="0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981200" y="4677279"/>
            <a:ext cx="4168140" cy="12891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7432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SzPct val="100000"/>
              <a:buFont typeface="Arial" pitchFamily="34" charset="0"/>
              <a:buChar char="▪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7432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3444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9164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745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1">
              <a:buNone/>
            </a:pPr>
            <a:r>
              <a:rPr lang="he-IL" sz="2000" dirty="0" smtClean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יוני מהפינה</a:t>
            </a:r>
            <a:endParaRPr lang="en-US" sz="2000" dirty="0" smtClean="0">
              <a:latin typeface="Arimo" panose="020B0604020202020204" pitchFamily="34" charset="0"/>
              <a:ea typeface="Arimo" panose="020B0604020202020204" pitchFamily="34" charset="0"/>
              <a:cs typeface="Arimo" panose="020B0604020202020204" pitchFamily="34" charset="0"/>
            </a:endParaRPr>
          </a:p>
          <a:p>
            <a:pPr marL="0" indent="0" rtl="1">
              <a:buNone/>
            </a:pPr>
            <a:r>
              <a:rPr lang="en-US" sz="2000" dirty="0">
                <a:hlinkClick r:id="rId3"/>
              </a:rPr>
              <a:t>https://github.com/notrue</a:t>
            </a:r>
            <a:endParaRPr lang="he-IL" sz="2000" dirty="0" smtClean="0">
              <a:latin typeface="Arimo" panose="020B0604020202020204" pitchFamily="34" charset="0"/>
              <a:ea typeface="Arimo" panose="020B0604020202020204" pitchFamily="34" charset="0"/>
              <a:cs typeface="Arimo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3332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6000" cap="none" dirty="0" smtClean="0">
                <a:latin typeface="Assistant" panose="00000500000000000000" pitchFamily="2" charset="-79"/>
                <a:cs typeface="Assistant" panose="00000500000000000000" pitchFamily="2" charset="-79"/>
              </a:rPr>
              <a:t>A Story</a:t>
            </a:r>
            <a:endParaRPr lang="en-US" sz="6000" cap="none" dirty="0">
              <a:latin typeface="Assistant" panose="00000500000000000000" pitchFamily="2" charset="-79"/>
              <a:cs typeface="Assistant" panose="00000500000000000000" pitchFamily="2" charset="-79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r" rtl="1">
              <a:buNone/>
            </a:pPr>
            <a:r>
              <a:rPr lang="he-IL" sz="3200" dirty="0" smtClean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הם באים ושואלים אותך</a:t>
            </a:r>
            <a:r>
              <a:rPr lang="en-US" sz="3200" dirty="0" smtClean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:</a:t>
            </a:r>
            <a:r>
              <a:rPr lang="he-IL" sz="3200" dirty="0" smtClean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endParaRPr lang="en-US" sz="3200" dirty="0" smtClean="0">
              <a:latin typeface="Arimo" panose="020B0604020202020204" pitchFamily="34" charset="0"/>
              <a:ea typeface="Arimo" panose="020B0604020202020204" pitchFamily="34" charset="0"/>
              <a:cs typeface="Arimo" panose="020B0604020202020204" pitchFamily="34" charset="0"/>
            </a:endParaRPr>
          </a:p>
          <a:p>
            <a:pPr marL="0" indent="0" algn="r" rtl="1">
              <a:buNone/>
            </a:pPr>
            <a:r>
              <a:rPr lang="he-IL" sz="3200" dirty="0" smtClean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"</a:t>
            </a:r>
            <a:r>
              <a:rPr lang="en-US" sz="3200" b="1" dirty="0" smtClean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%</a:t>
            </a:r>
            <a:r>
              <a:rPr lang="he-IL" sz="3200" b="1" dirty="0" smtClean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משהו</a:t>
            </a:r>
            <a:r>
              <a:rPr lang="en-US" sz="3200" b="1" dirty="0" smtClean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%</a:t>
            </a:r>
            <a:r>
              <a:rPr lang="he-IL" sz="3200" dirty="0" smtClean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נופל.. מה זה יכול להיות?"</a:t>
            </a:r>
            <a:endParaRPr lang="en-US" sz="3200" dirty="0">
              <a:latin typeface="Arimo" panose="020B0604020202020204" pitchFamily="34" charset="0"/>
              <a:ea typeface="Arimo" panose="020B0604020202020204" pitchFamily="34" charset="0"/>
              <a:cs typeface="Arimo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6815" y="3555551"/>
            <a:ext cx="2038350" cy="155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633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/>
              <a:t>Something .  .  .</a:t>
            </a:r>
            <a:endParaRPr lang="en-US" cap="none" dirty="0"/>
          </a:p>
        </p:txBody>
      </p:sp>
      <p:pic>
        <p:nvPicPr>
          <p:cNvPr id="1026" name="Picture 2" descr="https://i.imgur.com/6EFkI2J.gif"/>
          <p:cNvPicPr>
            <a:picLocks noGrp="1" noChangeAspect="1" noChangeArrowheads="1" noCro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6955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6345" y="657203"/>
            <a:ext cx="9372600" cy="1295400"/>
          </a:xfrm>
        </p:spPr>
        <p:txBody>
          <a:bodyPr>
            <a:normAutofit/>
          </a:bodyPr>
          <a:lstStyle/>
          <a:p>
            <a:pPr algn="ctr" rtl="1"/>
            <a:r>
              <a:rPr lang="en-US" sz="6600" dirty="0"/>
              <a:t>What is log?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8041" y="2366066"/>
            <a:ext cx="8660130" cy="933450"/>
          </a:xfrm>
        </p:spPr>
        <p:txBody>
          <a:bodyPr/>
          <a:lstStyle/>
          <a:p>
            <a:pPr marL="0" indent="0" algn="r" rtl="1">
              <a:buNone/>
            </a:pPr>
            <a:r>
              <a:rPr lang="he-IL" sz="32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הודעת טקסט עם חותמת זמן (</a:t>
            </a:r>
            <a:r>
              <a:rPr lang="en-US" sz="3200" b="1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timestamp</a:t>
            </a:r>
            <a:r>
              <a:rPr lang="he-IL" sz="32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)</a:t>
            </a:r>
          </a:p>
          <a:p>
            <a:pPr marL="0" indent="0" algn="r" rtl="1">
              <a:buNone/>
            </a:pPr>
            <a:endParaRPr lang="en-US" dirty="0"/>
          </a:p>
        </p:txBody>
      </p:sp>
      <p:pic>
        <p:nvPicPr>
          <p:cNvPr id="1026" name="Picture 2" descr="Image result for what is love haddawa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383539">
            <a:off x="9191109" y="91738"/>
            <a:ext cx="2211992" cy="221199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413" y="3712979"/>
            <a:ext cx="3848523" cy="257696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17374" y="3813644"/>
            <a:ext cx="3120786" cy="206830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52505" y="4066031"/>
            <a:ext cx="3715268" cy="122889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0901" y="837227"/>
            <a:ext cx="9241471" cy="586152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40648" y="4565994"/>
            <a:ext cx="4871476" cy="210706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9000" y="3977490"/>
            <a:ext cx="4230420" cy="2034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838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09750" y="800100"/>
            <a:ext cx="8686800" cy="1463040"/>
          </a:xfrm>
        </p:spPr>
        <p:txBody>
          <a:bodyPr/>
          <a:lstStyle/>
          <a:p>
            <a:pPr algn="ctr"/>
            <a:r>
              <a:rPr lang="en-US" dirty="0" smtClean="0"/>
              <a:t>Log it like a pro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0050" y="2731770"/>
            <a:ext cx="10721340" cy="3086100"/>
          </a:xfrm>
        </p:spPr>
        <p:txBody>
          <a:bodyPr/>
          <a:lstStyle/>
          <a:p>
            <a:pPr marL="457200" indent="-457200" algn="r" rtl="1">
              <a:buFont typeface="Arial" panose="020B0604020202020204" pitchFamily="34" charset="0"/>
              <a:buChar char="•"/>
            </a:pPr>
            <a:r>
              <a:rPr lang="en-US" sz="32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Centralized</a:t>
            </a:r>
          </a:p>
          <a:p>
            <a:pPr marL="457200" indent="-457200" algn="r" rtl="1">
              <a:buFont typeface="Arial" panose="020B0604020202020204" pitchFamily="34" charset="0"/>
              <a:buChar char="•"/>
            </a:pPr>
            <a:r>
              <a:rPr lang="en-US" sz="32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Cluster-agnostic</a:t>
            </a:r>
          </a:p>
          <a:p>
            <a:pPr marL="457200" indent="-457200" algn="r" rtl="1">
              <a:buFont typeface="Arial" panose="020B0604020202020204" pitchFamily="34" charset="0"/>
              <a:buChar char="•"/>
            </a:pPr>
            <a:r>
              <a:rPr lang="he-IL" sz="32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תמיכה בפורמטים שונים: </a:t>
            </a:r>
            <a:r>
              <a:rPr lang="en-US" sz="32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/>
            </a:r>
            <a:br>
              <a:rPr lang="en-US" sz="32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</a:br>
            <a:r>
              <a:rPr lang="en-US" sz="32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event</a:t>
            </a:r>
            <a:r>
              <a:rPr lang="he-IL" sz="32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,  קובץ </a:t>
            </a:r>
            <a:r>
              <a:rPr lang="en-US" sz="32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log</a:t>
            </a:r>
            <a:r>
              <a:rPr lang="he-IL" sz="32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,  </a:t>
            </a:r>
            <a:r>
              <a:rPr lang="en-US" sz="32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csv</a:t>
            </a:r>
            <a:r>
              <a:rPr lang="he-IL" sz="32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,  </a:t>
            </a:r>
            <a:r>
              <a:rPr lang="en-US" sz="32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access log</a:t>
            </a:r>
            <a:r>
              <a:rPr lang="he-IL" sz="32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,  </a:t>
            </a:r>
            <a:r>
              <a:rPr lang="en-US" sz="32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OS APM (</a:t>
            </a:r>
            <a:r>
              <a:rPr lang="en-US" sz="3200" dirty="0" err="1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cpu+mem</a:t>
            </a:r>
            <a:r>
              <a:rPr lang="en-US" sz="32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)</a:t>
            </a:r>
          </a:p>
          <a:p>
            <a:pPr marL="457200" indent="-457200" algn="r" rtl="1">
              <a:buFont typeface="Arial" panose="020B0604020202020204" pitchFamily="34" charset="0"/>
              <a:buChar char="•"/>
            </a:pPr>
            <a:r>
              <a:rPr lang="he-IL" sz="32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ממשק נוח ועשיר לניתוח עם </a:t>
            </a:r>
            <a:r>
              <a:rPr lang="he-IL" sz="3200" dirty="0" err="1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פילטור</a:t>
            </a:r>
            <a:r>
              <a:rPr lang="he-IL" sz="3200" dirty="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וחיפוש</a:t>
            </a:r>
            <a:endParaRPr lang="en-US" sz="3200" dirty="0">
              <a:latin typeface="Arimo" panose="020B0604020202020204" pitchFamily="34" charset="0"/>
              <a:ea typeface="Arimo" panose="020B0604020202020204" pitchFamily="34" charset="0"/>
              <a:cs typeface="Arimo" panose="020B0604020202020204" pitchFamily="34" charset="0"/>
            </a:endParaRPr>
          </a:p>
        </p:txBody>
      </p:sp>
      <p:sp>
        <p:nvSpPr>
          <p:cNvPr id="4" name="AutoShape 2" descr="Image result for event log"/>
          <p:cNvSpPr>
            <a:spLocks noChangeAspect="1" noChangeArrowheads="1"/>
          </p:cNvSpPr>
          <p:nvPr/>
        </p:nvSpPr>
        <p:spPr bwMode="auto">
          <a:xfrm>
            <a:off x="6727824" y="4827269"/>
            <a:ext cx="2591435" cy="2591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619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9420" y="271833"/>
            <a:ext cx="4800937" cy="1828800"/>
          </a:xfrm>
        </p:spPr>
        <p:txBody>
          <a:bodyPr/>
          <a:lstStyle/>
          <a:p>
            <a:r>
              <a:rPr lang="en-US" dirty="0" smtClean="0"/>
              <a:t>Centralized - 1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59420" y="2180642"/>
            <a:ext cx="4800937" cy="2871417"/>
          </a:xfrm>
        </p:spPr>
        <p:txBody>
          <a:bodyPr/>
          <a:lstStyle/>
          <a:p>
            <a:pPr algn="r" rtl="1"/>
            <a:r>
              <a:rPr lang="he-IL" dirty="0" smtClean="0"/>
              <a:t>לאסוף את כל האירועים </a:t>
            </a:r>
            <a:r>
              <a:rPr lang="he-IL" b="1" dirty="0" smtClean="0"/>
              <a:t>למאגר אחד מרכזי</a:t>
            </a:r>
          </a:p>
          <a:p>
            <a:pPr marL="342900" indent="-342900" algn="r" rtl="1">
              <a:buFont typeface="Arial" panose="020B0604020202020204" pitchFamily="34" charset="0"/>
              <a:buChar char="•"/>
            </a:pPr>
            <a:r>
              <a:rPr lang="en-US" dirty="0" smtClean="0"/>
              <a:t>APP/IIS</a:t>
            </a:r>
            <a:endParaRPr lang="he-IL" dirty="0" smtClean="0"/>
          </a:p>
          <a:p>
            <a:pPr marL="342900" indent="-342900" algn="r" rtl="1">
              <a:buFont typeface="Arial" panose="020B0604020202020204" pitchFamily="34" charset="0"/>
              <a:buChar char="•"/>
            </a:pPr>
            <a:r>
              <a:rPr lang="en-US" dirty="0" smtClean="0"/>
              <a:t>Java/Tomcat</a:t>
            </a:r>
          </a:p>
          <a:p>
            <a:pPr marL="342900" indent="-342900" algn="r" rtl="1">
              <a:buFont typeface="Arial" panose="020B0604020202020204" pitchFamily="34" charset="0"/>
              <a:buChar char="•"/>
            </a:pPr>
            <a:r>
              <a:rPr lang="en-US" dirty="0" smtClean="0"/>
              <a:t>Web/Mobile</a:t>
            </a:r>
            <a:endParaRPr lang="he-IL" dirty="0" smtClean="0"/>
          </a:p>
          <a:p>
            <a:pPr marL="342900" indent="-342900" algn="r" rtl="1">
              <a:buFont typeface="Arial" panose="020B0604020202020204" pitchFamily="34" charset="0"/>
              <a:buChar char="•"/>
            </a:pPr>
            <a:r>
              <a:rPr lang="en-US" dirty="0" smtClean="0"/>
              <a:t>MSMQ</a:t>
            </a:r>
            <a:endParaRPr lang="he-IL" dirty="0" smtClean="0"/>
          </a:p>
          <a:p>
            <a:pPr marL="342900" indent="-342900" algn="r" rtl="1">
              <a:buFont typeface="Arial" panose="020B0604020202020204" pitchFamily="34" charset="0"/>
              <a:buChar char="•"/>
            </a:pPr>
            <a:r>
              <a:rPr lang="en-US" dirty="0" smtClean="0"/>
              <a:t>BizTalk/3</a:t>
            </a:r>
            <a:r>
              <a:rPr lang="en-US" baseline="30000" dirty="0" smtClean="0"/>
              <a:t>rd</a:t>
            </a:r>
            <a:r>
              <a:rPr lang="en-US" dirty="0" smtClean="0"/>
              <a:t> party</a:t>
            </a:r>
          </a:p>
          <a:p>
            <a:pPr algn="r" rtl="1"/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100" y="1446837"/>
            <a:ext cx="5577840" cy="3346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594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7870" y="431853"/>
            <a:ext cx="7401296" cy="1828800"/>
          </a:xfrm>
        </p:spPr>
        <p:txBody>
          <a:bodyPr/>
          <a:lstStyle/>
          <a:p>
            <a:r>
              <a:rPr lang="en-US" dirty="0" smtClean="0"/>
              <a:t>Cluster-agnostic – 2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65401" y="2385060"/>
            <a:ext cx="4800937" cy="1828800"/>
          </a:xfrm>
        </p:spPr>
        <p:txBody>
          <a:bodyPr/>
          <a:lstStyle/>
          <a:p>
            <a:pPr algn="r" rtl="1"/>
            <a:r>
              <a:rPr lang="en-US" dirty="0"/>
              <a:t>environment-agnostic </a:t>
            </a:r>
            <a:endParaRPr lang="he-IL" dirty="0" smtClean="0"/>
          </a:p>
          <a:p>
            <a:pPr algn="r" rtl="1"/>
            <a:r>
              <a:rPr lang="he-IL" dirty="0" smtClean="0"/>
              <a:t>לא לאלץ מתחקר להתחבר לכל שרת בנפרד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108" y="1394460"/>
            <a:ext cx="5465113" cy="472185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4048" y="824489"/>
            <a:ext cx="5334744" cy="5391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674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92684" y="408993"/>
            <a:ext cx="5557652" cy="1828800"/>
          </a:xfrm>
        </p:spPr>
        <p:txBody>
          <a:bodyPr/>
          <a:lstStyle/>
          <a:p>
            <a:r>
              <a:rPr lang="en-US" dirty="0" smtClean="0"/>
              <a:t>Formats (plugins) - 3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73670" y="2283513"/>
            <a:ext cx="4800937" cy="1828800"/>
          </a:xfrm>
        </p:spPr>
        <p:txBody>
          <a:bodyPr/>
          <a:lstStyle/>
          <a:p>
            <a:pPr algn="r" rtl="1"/>
            <a:r>
              <a:rPr lang="he-IL" dirty="0" smtClean="0"/>
              <a:t>איסוף לוגים מטכנולוגיות שונות</a:t>
            </a:r>
            <a:endParaRPr lang="en-US" dirty="0"/>
          </a:p>
        </p:txBody>
      </p:sp>
      <p:pic>
        <p:nvPicPr>
          <p:cNvPr id="4100" name="Picture 4" descr="Image result for plugi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29" y="2889371"/>
            <a:ext cx="5762912" cy="3957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9059" y="5516251"/>
            <a:ext cx="1629002" cy="666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76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410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Wireframe Building 16x9">
  <a:themeElements>
    <a:clrScheme name="WireframeBuilding">
      <a:dk1>
        <a:srgbClr val="404040"/>
      </a:dk1>
      <a:lt1>
        <a:sysClr val="window" lastClr="FFFFFF"/>
      </a:lt1>
      <a:dk2>
        <a:srgbClr val="000000"/>
      </a:dk2>
      <a:lt2>
        <a:srgbClr val="E4F9F9"/>
      </a:lt2>
      <a:accent1>
        <a:srgbClr val="1BDCFF"/>
      </a:accent1>
      <a:accent2>
        <a:srgbClr val="3AC673"/>
      </a:accent2>
      <a:accent3>
        <a:srgbClr val="F6BD1E"/>
      </a:accent3>
      <a:accent4>
        <a:srgbClr val="C74167"/>
      </a:accent4>
      <a:accent5>
        <a:srgbClr val="F17E1F"/>
      </a:accent5>
      <a:accent6>
        <a:srgbClr val="6681CC"/>
      </a:accent6>
      <a:hlink>
        <a:srgbClr val="F17E1F"/>
      </a:hlink>
      <a:folHlink>
        <a:srgbClr val="969696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usiness wireframe building presentation (widescreen).potx" id="{58CE74E2-616B-447D-963B-87527DA5909A}" vid="{49D84436-E293-416F-BC4D-7976A1E115A4}"/>
    </a:ext>
  </a:extLst>
</a:theme>
</file>

<file path=ppt/theme/theme2.xml><?xml version="1.0" encoding="utf-8"?>
<a:theme xmlns:a="http://schemas.openxmlformats.org/drawingml/2006/main" name="Office Theme">
  <a:themeElements>
    <a:clrScheme name="WireframeBuilding">
      <a:dk1>
        <a:srgbClr val="404040"/>
      </a:dk1>
      <a:lt1>
        <a:sysClr val="window" lastClr="FFFFFF"/>
      </a:lt1>
      <a:dk2>
        <a:srgbClr val="000000"/>
      </a:dk2>
      <a:lt2>
        <a:srgbClr val="E4F9F9"/>
      </a:lt2>
      <a:accent1>
        <a:srgbClr val="1BDCFF"/>
      </a:accent1>
      <a:accent2>
        <a:srgbClr val="3AC673"/>
      </a:accent2>
      <a:accent3>
        <a:srgbClr val="F6BD1E"/>
      </a:accent3>
      <a:accent4>
        <a:srgbClr val="C74167"/>
      </a:accent4>
      <a:accent5>
        <a:srgbClr val="F17E1F"/>
      </a:accent5>
      <a:accent6>
        <a:srgbClr val="6681CC"/>
      </a:accent6>
      <a:hlink>
        <a:srgbClr val="F17E1F"/>
      </a:hlink>
      <a:folHlink>
        <a:srgbClr val="969696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WireframeBuilding">
      <a:dk1>
        <a:srgbClr val="404040"/>
      </a:dk1>
      <a:lt1>
        <a:sysClr val="window" lastClr="FFFFFF"/>
      </a:lt1>
      <a:dk2>
        <a:srgbClr val="000000"/>
      </a:dk2>
      <a:lt2>
        <a:srgbClr val="E4F9F9"/>
      </a:lt2>
      <a:accent1>
        <a:srgbClr val="1BDCFF"/>
      </a:accent1>
      <a:accent2>
        <a:srgbClr val="3AC673"/>
      </a:accent2>
      <a:accent3>
        <a:srgbClr val="F6BD1E"/>
      </a:accent3>
      <a:accent4>
        <a:srgbClr val="C74167"/>
      </a:accent4>
      <a:accent5>
        <a:srgbClr val="F17E1F"/>
      </a:accent5>
      <a:accent6>
        <a:srgbClr val="6681CC"/>
      </a:accent6>
      <a:hlink>
        <a:srgbClr val="F17E1F"/>
      </a:hlink>
      <a:folHlink>
        <a:srgbClr val="969696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WireframeBuilding">
    <a:dk1>
      <a:srgbClr val="404040"/>
    </a:dk1>
    <a:lt1>
      <a:sysClr val="window" lastClr="FFFFFF"/>
    </a:lt1>
    <a:dk2>
      <a:srgbClr val="000000"/>
    </a:dk2>
    <a:lt2>
      <a:srgbClr val="E4F9F9"/>
    </a:lt2>
    <a:accent1>
      <a:srgbClr val="1BDCFF"/>
    </a:accent1>
    <a:accent2>
      <a:srgbClr val="3AC673"/>
    </a:accent2>
    <a:accent3>
      <a:srgbClr val="F6BD1E"/>
    </a:accent3>
    <a:accent4>
      <a:srgbClr val="C74167"/>
    </a:accent4>
    <a:accent5>
      <a:srgbClr val="F17E1F"/>
    </a:accent5>
    <a:accent6>
      <a:srgbClr val="6681CC"/>
    </a:accent6>
    <a:hlink>
      <a:srgbClr val="F17E1F"/>
    </a:hlink>
    <a:folHlink>
      <a:srgbClr val="969696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7769</TotalTime>
  <Words>866</Words>
  <Application>Microsoft Office PowerPoint</Application>
  <PresentationFormat>Widescreen</PresentationFormat>
  <Paragraphs>168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Arial</vt:lpstr>
      <vt:lpstr>Arimo</vt:lpstr>
      <vt:lpstr>Assistant</vt:lpstr>
      <vt:lpstr>Assistant SemiBold</vt:lpstr>
      <vt:lpstr>Calibri</vt:lpstr>
      <vt:lpstr>Gisha</vt:lpstr>
      <vt:lpstr>Wireframe Building 16x9</vt:lpstr>
      <vt:lpstr>Logs</vt:lpstr>
      <vt:lpstr>Agenda</vt:lpstr>
      <vt:lpstr>A Story</vt:lpstr>
      <vt:lpstr>Something .  .  .</vt:lpstr>
      <vt:lpstr>What is log?</vt:lpstr>
      <vt:lpstr>Log it like a pro</vt:lpstr>
      <vt:lpstr>Centralized - 1</vt:lpstr>
      <vt:lpstr>Cluster-agnostic – 2</vt:lpstr>
      <vt:lpstr>Formats (plugins) - 3</vt:lpstr>
      <vt:lpstr>Log Studio - 4</vt:lpstr>
      <vt:lpstr>Three players of logger</vt:lpstr>
      <vt:lpstr>Broadcaster (your code)</vt:lpstr>
      <vt:lpstr>Filter (logger)</vt:lpstr>
      <vt:lpstr>Writer (target)</vt:lpstr>
      <vt:lpstr>DEMO</vt:lpstr>
      <vt:lpstr>Log it like a pro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Logs</dc:title>
  <dc:creator>Yoni Bukchin</dc:creator>
  <cp:lastModifiedBy>Yoni Bukchin</cp:lastModifiedBy>
  <cp:revision>192</cp:revision>
  <dcterms:created xsi:type="dcterms:W3CDTF">2018-01-23T06:51:27Z</dcterms:created>
  <dcterms:modified xsi:type="dcterms:W3CDTF">2019-06-04T12:20:38Z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InternalTags">
    <vt:lpwstr/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